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50"/>
  </p:notesMasterIdLst>
  <p:handoutMasterIdLst>
    <p:handoutMasterId r:id="rId51"/>
  </p:handoutMasterIdLst>
  <p:sldIdLst>
    <p:sldId id="301" r:id="rId3"/>
    <p:sldId id="1744" r:id="rId4"/>
    <p:sldId id="1714" r:id="rId5"/>
    <p:sldId id="1754" r:id="rId6"/>
    <p:sldId id="1745" r:id="rId7"/>
    <p:sldId id="1755" r:id="rId8"/>
    <p:sldId id="1746" r:id="rId9"/>
    <p:sldId id="1753" r:id="rId10"/>
    <p:sldId id="1759" r:id="rId11"/>
    <p:sldId id="300" r:id="rId12"/>
    <p:sldId id="294" r:id="rId13"/>
    <p:sldId id="1760" r:id="rId14"/>
    <p:sldId id="1756" r:id="rId15"/>
    <p:sldId id="1761" r:id="rId16"/>
    <p:sldId id="1762" r:id="rId17"/>
    <p:sldId id="1747" r:id="rId18"/>
    <p:sldId id="1757" r:id="rId19"/>
    <p:sldId id="1774" r:id="rId20"/>
    <p:sldId id="1758" r:id="rId21"/>
    <p:sldId id="1763" r:id="rId22"/>
    <p:sldId id="1767" r:id="rId23"/>
    <p:sldId id="1748" r:id="rId24"/>
    <p:sldId id="1768" r:id="rId25"/>
    <p:sldId id="1769" r:id="rId26"/>
    <p:sldId id="1770" r:id="rId27"/>
    <p:sldId id="4430" r:id="rId28"/>
    <p:sldId id="4429" r:id="rId29"/>
    <p:sldId id="1766" r:id="rId30"/>
    <p:sldId id="4415" r:id="rId31"/>
    <p:sldId id="1775" r:id="rId32"/>
    <p:sldId id="1771" r:id="rId33"/>
    <p:sldId id="1737" r:id="rId34"/>
    <p:sldId id="1738" r:id="rId35"/>
    <p:sldId id="1773" r:id="rId36"/>
    <p:sldId id="4416" r:id="rId37"/>
    <p:sldId id="4427" r:id="rId38"/>
    <p:sldId id="4428" r:id="rId39"/>
    <p:sldId id="1772" r:id="rId40"/>
    <p:sldId id="4409" r:id="rId41"/>
    <p:sldId id="4431" r:id="rId42"/>
    <p:sldId id="1749" r:id="rId43"/>
    <p:sldId id="1764" r:id="rId44"/>
    <p:sldId id="1765" r:id="rId45"/>
    <p:sldId id="1750" r:id="rId46"/>
    <p:sldId id="1751" r:id="rId47"/>
    <p:sldId id="1752" r:id="rId48"/>
    <p:sldId id="280" r:id="rId49"/>
  </p:sldIdLst>
  <p:sldSz cx="12192000" cy="6858000"/>
  <p:notesSz cx="9931400" cy="67945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5" userDrawn="1">
          <p15:clr>
            <a:srgbClr val="A4A3A4"/>
          </p15:clr>
        </p15:guide>
        <p15:guide id="2" pos="3727" userDrawn="1">
          <p15:clr>
            <a:srgbClr val="A4A3A4"/>
          </p15:clr>
        </p15:guide>
        <p15:guide id="3" pos="3953" userDrawn="1">
          <p15:clr>
            <a:srgbClr val="A4A3A4"/>
          </p15:clr>
        </p15:guide>
        <p15:guide id="4" pos="7287" userDrawn="1">
          <p15:clr>
            <a:srgbClr val="A4A3A4"/>
          </p15:clr>
        </p15:guide>
        <p15:guide id="5" pos="393" userDrawn="1">
          <p15:clr>
            <a:srgbClr val="A4A3A4"/>
          </p15:clr>
        </p15:guide>
        <p15:guide id="6" orient="horz" pos="3725" userDrawn="1">
          <p15:clr>
            <a:srgbClr val="A4A3A4"/>
          </p15:clr>
        </p15:guide>
        <p15:guide id="7" orient="horz" pos="10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BF2"/>
    <a:srgbClr val="FFFFFF"/>
    <a:srgbClr val="CCFF33"/>
    <a:srgbClr val="CC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 showGuides="1">
      <p:cViewPr varScale="1">
        <p:scale>
          <a:sx n="118" d="100"/>
          <a:sy n="118" d="100"/>
        </p:scale>
        <p:origin x="114" y="216"/>
      </p:cViewPr>
      <p:guideLst>
        <p:guide orient="horz" pos="1275"/>
        <p:guide pos="3727"/>
        <p:guide pos="3953"/>
        <p:guide pos="7287"/>
        <p:guide pos="393"/>
        <p:guide orient="horz" pos="3725"/>
        <p:guide orient="horz" pos="10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25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4303606" cy="340905"/>
          </a:xfrm>
          <a:prstGeom prst="rect">
            <a:avLst/>
          </a:prstGeom>
        </p:spPr>
        <p:txBody>
          <a:bodyPr vert="horz" lIns="91426" tIns="45714" rIns="91426" bIns="4571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5499" y="1"/>
            <a:ext cx="4303606" cy="340905"/>
          </a:xfrm>
          <a:prstGeom prst="rect">
            <a:avLst/>
          </a:prstGeom>
        </p:spPr>
        <p:txBody>
          <a:bodyPr vert="horz" lIns="91426" tIns="45714" rIns="91426" bIns="45714" rtlCol="0"/>
          <a:lstStyle>
            <a:lvl1pPr algn="r">
              <a:defRPr sz="1200"/>
            </a:lvl1pPr>
          </a:lstStyle>
          <a:p>
            <a:fld id="{1250AC80-9589-41A1-8ED2-EC2076B0E8E8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" y="6453598"/>
            <a:ext cx="4303606" cy="340904"/>
          </a:xfrm>
          <a:prstGeom prst="rect">
            <a:avLst/>
          </a:prstGeom>
        </p:spPr>
        <p:txBody>
          <a:bodyPr vert="horz" lIns="91426" tIns="45714" rIns="91426" bIns="4571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5499" y="6453598"/>
            <a:ext cx="4303606" cy="340904"/>
          </a:xfrm>
          <a:prstGeom prst="rect">
            <a:avLst/>
          </a:prstGeom>
        </p:spPr>
        <p:txBody>
          <a:bodyPr vert="horz" lIns="91426" tIns="45714" rIns="91426" bIns="45714" rtlCol="0" anchor="b"/>
          <a:lstStyle>
            <a:lvl1pPr algn="r">
              <a:defRPr sz="1200"/>
            </a:lvl1pPr>
          </a:lstStyle>
          <a:p>
            <a:fld id="{C683A726-01A3-41A5-8C71-74C8A626EA4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161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4303606" cy="340905"/>
          </a:xfrm>
          <a:prstGeom prst="rect">
            <a:avLst/>
          </a:prstGeom>
        </p:spPr>
        <p:txBody>
          <a:bodyPr vert="horz" lIns="91426" tIns="45714" rIns="91426" bIns="4571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5499" y="1"/>
            <a:ext cx="4303606" cy="340905"/>
          </a:xfrm>
          <a:prstGeom prst="rect">
            <a:avLst/>
          </a:prstGeom>
        </p:spPr>
        <p:txBody>
          <a:bodyPr vert="horz" lIns="91426" tIns="45714" rIns="91426" bIns="45714" rtlCol="0"/>
          <a:lstStyle>
            <a:lvl1pPr algn="r">
              <a:defRPr sz="1200"/>
            </a:lvl1pPr>
          </a:lstStyle>
          <a:p>
            <a:fld id="{74492030-5346-4222-B1C0-77ABA51E04BA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49313"/>
            <a:ext cx="407670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4" rIns="91426" bIns="4571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3140" y="3269855"/>
            <a:ext cx="7945120" cy="2675334"/>
          </a:xfrm>
          <a:prstGeom prst="rect">
            <a:avLst/>
          </a:prstGeom>
        </p:spPr>
        <p:txBody>
          <a:bodyPr vert="horz" lIns="91426" tIns="45714" rIns="91426" bIns="45714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" y="6453598"/>
            <a:ext cx="4303606" cy="340904"/>
          </a:xfrm>
          <a:prstGeom prst="rect">
            <a:avLst/>
          </a:prstGeom>
        </p:spPr>
        <p:txBody>
          <a:bodyPr vert="horz" lIns="91426" tIns="45714" rIns="91426" bIns="4571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5499" y="6453598"/>
            <a:ext cx="4303606" cy="340904"/>
          </a:xfrm>
          <a:prstGeom prst="rect">
            <a:avLst/>
          </a:prstGeom>
        </p:spPr>
        <p:txBody>
          <a:bodyPr vert="horz" lIns="91426" tIns="45714" rIns="91426" bIns="45714" rtlCol="0" anchor="b"/>
          <a:lstStyle>
            <a:lvl1pPr algn="r">
              <a:defRPr sz="1200"/>
            </a:lvl1pPr>
          </a:lstStyle>
          <a:p>
            <a:fld id="{0A1B39C8-6D5D-40E8-8D83-C1E41A39F5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4387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6286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0858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5430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002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71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165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559D02C0-15A5-4A36-9576-13D447EE80A9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2000" y="1120776"/>
            <a:ext cx="8039624" cy="105092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9" y="2583180"/>
            <a:ext cx="8039624" cy="333025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7" name="Grafik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4125" y="771527"/>
            <a:ext cx="1423988" cy="142234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6413956"/>
            <a:ext cx="2275200" cy="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7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ure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8" y="2024064"/>
            <a:ext cx="8101013" cy="3889375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3887" y="5913438"/>
            <a:ext cx="8101013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8934451" y="2033590"/>
            <a:ext cx="2633662" cy="3879847"/>
          </a:xfrm>
        </p:spPr>
        <p:txBody>
          <a:bodyPr/>
          <a:lstStyle>
            <a:lvl1pPr marL="266700" indent="-266700">
              <a:defRPr sz="1400"/>
            </a:lvl1pPr>
            <a:lvl2pPr marL="542925" indent="-276225">
              <a:defRPr sz="1400"/>
            </a:lvl2pPr>
            <a:lvl3pPr marL="809625" indent="-266700">
              <a:defRPr sz="1400"/>
            </a:lvl3pPr>
            <a:lvl4pPr marL="990600" indent="-180975">
              <a:defRPr sz="1400"/>
            </a:lvl4pPr>
            <a:lvl5pPr marL="1162050" indent="-171450"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0024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feld 8"/>
          <p:cNvSpPr/>
          <p:nvPr/>
        </p:nvSpPr>
        <p:spPr>
          <a:xfrm>
            <a:off x="11377080" y="293400"/>
            <a:ext cx="514080" cy="29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r" defTabSz="457200">
              <a:lnSpc>
                <a:spcPct val="100000"/>
              </a:lnSpc>
            </a:pPr>
            <a:fld id="{7FB80D94-1776-49C6-9D02-6817BD4EA5FF}" type="slidenum"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cxnSp>
        <p:nvCxnSpPr>
          <p:cNvPr id="77" name="Gerader Verbinder 10"/>
          <p:cNvCxnSpPr/>
          <p:nvPr/>
        </p:nvCxnSpPr>
        <p:spPr>
          <a:xfrm>
            <a:off x="623880" y="339120"/>
            <a:ext cx="5293080" cy="360"/>
          </a:xfrm>
          <a:prstGeom prst="straightConnector1">
            <a:avLst/>
          </a:prstGeom>
          <a:ln>
            <a:solidFill>
              <a:srgbClr val="0D1546"/>
            </a:solidFill>
          </a:ln>
        </p:spPr>
      </p:cxnSp>
      <p:cxnSp>
        <p:nvCxnSpPr>
          <p:cNvPr id="78" name="Gerader Verbinder 12"/>
          <p:cNvCxnSpPr/>
          <p:nvPr/>
        </p:nvCxnSpPr>
        <p:spPr>
          <a:xfrm>
            <a:off x="6275160" y="339120"/>
            <a:ext cx="5293080" cy="360"/>
          </a:xfrm>
          <a:prstGeom prst="straightConnector1">
            <a:avLst/>
          </a:prstGeom>
          <a:ln>
            <a:solidFill>
              <a:srgbClr val="0D1546"/>
            </a:solidFill>
          </a:ln>
        </p:spPr>
      </p:cxnSp>
      <p:pic>
        <p:nvPicPr>
          <p:cNvPr id="79" name="Grafik 9"/>
          <p:cNvPicPr/>
          <p:nvPr/>
        </p:nvPicPr>
        <p:blipFill>
          <a:blip r:embed="rId2"/>
          <a:stretch/>
        </p:blipFill>
        <p:spPr>
          <a:xfrm>
            <a:off x="623880" y="6414120"/>
            <a:ext cx="2274840" cy="120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Picture 11"/>
          <p:cNvPicPr/>
          <p:nvPr/>
        </p:nvPicPr>
        <p:blipFill>
          <a:blip r:embed="rId3"/>
          <a:stretch/>
        </p:blipFill>
        <p:spPr>
          <a:xfrm>
            <a:off x="11108880" y="6337080"/>
            <a:ext cx="536040" cy="273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23880" y="1460880"/>
            <a:ext cx="10944000" cy="445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357120" indent="-357120" defTabSz="914400">
              <a:lnSpc>
                <a:spcPct val="114000"/>
              </a:lnSpc>
              <a:spcBef>
                <a:spcPts val="1800"/>
              </a:spcBef>
              <a:buSzPct val="100112"/>
              <a:buBlip>
                <a:blip r:embed="rId4"/>
              </a:buBlip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marL="357120" indent="-357120" defTabSz="914400">
              <a:lnSpc>
                <a:spcPct val="114000"/>
              </a:lnSpc>
              <a:spcBef>
                <a:spcPts val="1800"/>
              </a:spcBef>
              <a:buSzPct val="100112"/>
              <a:buBlip>
                <a:blip r:embed="rId4"/>
              </a:buBlip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7547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5428F9-9CEF-431F-8842-84CDA7CEA9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6119" y="2523814"/>
            <a:ext cx="1422341" cy="14223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2000" y="1120776"/>
            <a:ext cx="8039624" cy="105092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9" y="2583180"/>
            <a:ext cx="8039624" cy="333025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7" name="Grafik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5" y="771527"/>
            <a:ext cx="1423988" cy="1422341"/>
          </a:xfrm>
          <a:prstGeom prst="rect">
            <a:avLst/>
          </a:prstGeom>
        </p:spPr>
      </p:pic>
      <p:pic>
        <p:nvPicPr>
          <p:cNvPr id="14" name="Grafik 7" descr="Logo Helmholtz">
            <a:extLst>
              <a:ext uri="{FF2B5EF4-FFF2-40B4-BE49-F238E27FC236}">
                <a16:creationId xmlns:a16="http://schemas.microsoft.com/office/drawing/2014/main" id="{93AFB185-EF8C-4D52-81A6-0C088909563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5" y="4276101"/>
            <a:ext cx="1345038" cy="18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47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5307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635" y="1552576"/>
            <a:ext cx="10961477" cy="3814764"/>
          </a:xfrm>
        </p:spPr>
        <p:txBody>
          <a:bodyPr anchor="ctr"/>
          <a:lstStyle>
            <a:lvl1pPr>
              <a:defRPr sz="63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5448300"/>
            <a:ext cx="10944225" cy="57467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2432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679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130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8" y="2024063"/>
            <a:ext cx="10944224" cy="3889375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011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8" y="828675"/>
            <a:ext cx="10944224" cy="5084763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23887" y="5913438"/>
            <a:ext cx="10944225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1031878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9" y="1196976"/>
            <a:ext cx="5292723" cy="4716463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275388" y="1196976"/>
            <a:ext cx="5292725" cy="4716463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5913438"/>
            <a:ext cx="5292726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275385" y="5913438"/>
            <a:ext cx="5292727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3912411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23036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7" y="2024063"/>
            <a:ext cx="5292725" cy="3062288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275389" y="2024063"/>
            <a:ext cx="5292724" cy="3062288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5086351"/>
            <a:ext cx="5292726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275385" y="5086351"/>
            <a:ext cx="5292727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3263098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ure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8" y="2024064"/>
            <a:ext cx="8101013" cy="3889375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3887" y="5913438"/>
            <a:ext cx="8101013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8934451" y="2033590"/>
            <a:ext cx="2633662" cy="3879847"/>
          </a:xfrm>
        </p:spPr>
        <p:txBody>
          <a:bodyPr/>
          <a:lstStyle>
            <a:lvl1pPr marL="266700" indent="-266700">
              <a:defRPr sz="1400"/>
            </a:lvl1pPr>
            <a:lvl2pPr marL="542925" indent="-276225">
              <a:defRPr sz="1400"/>
            </a:lvl2pPr>
            <a:lvl3pPr marL="809625" indent="-266700">
              <a:defRPr sz="1400"/>
            </a:lvl3pPr>
            <a:lvl4pPr marL="990600" indent="-180975">
              <a:defRPr sz="1400"/>
            </a:lvl4pPr>
            <a:lvl5pPr marL="1162050" indent="-171450"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826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feld 8"/>
          <p:cNvSpPr/>
          <p:nvPr/>
        </p:nvSpPr>
        <p:spPr>
          <a:xfrm>
            <a:off x="11377080" y="293400"/>
            <a:ext cx="514080" cy="29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noAutofit/>
          </a:bodyPr>
          <a:lstStyle/>
          <a:p>
            <a:pPr algn="r" defTabSz="457200">
              <a:lnSpc>
                <a:spcPct val="100000"/>
              </a:lnSpc>
            </a:pPr>
            <a:fld id="{7FB80D94-1776-49C6-9D02-6817BD4EA5FF}" type="slidenum">
              <a:rPr lang="en-US" sz="1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cxnSp>
        <p:nvCxnSpPr>
          <p:cNvPr id="77" name="Gerader Verbinder 10"/>
          <p:cNvCxnSpPr/>
          <p:nvPr/>
        </p:nvCxnSpPr>
        <p:spPr>
          <a:xfrm>
            <a:off x="623880" y="339120"/>
            <a:ext cx="5293080" cy="360"/>
          </a:xfrm>
          <a:prstGeom prst="straightConnector1">
            <a:avLst/>
          </a:prstGeom>
          <a:ln>
            <a:solidFill>
              <a:srgbClr val="0D1546"/>
            </a:solidFill>
          </a:ln>
        </p:spPr>
      </p:cxnSp>
      <p:cxnSp>
        <p:nvCxnSpPr>
          <p:cNvPr id="78" name="Gerader Verbinder 12"/>
          <p:cNvCxnSpPr/>
          <p:nvPr/>
        </p:nvCxnSpPr>
        <p:spPr>
          <a:xfrm>
            <a:off x="6275160" y="339120"/>
            <a:ext cx="5293080" cy="360"/>
          </a:xfrm>
          <a:prstGeom prst="straightConnector1">
            <a:avLst/>
          </a:prstGeom>
          <a:ln>
            <a:solidFill>
              <a:srgbClr val="0D1546"/>
            </a:solidFill>
          </a:ln>
        </p:spPr>
      </p:cxnSp>
      <p:pic>
        <p:nvPicPr>
          <p:cNvPr id="79" name="Grafik 9"/>
          <p:cNvPicPr/>
          <p:nvPr/>
        </p:nvPicPr>
        <p:blipFill>
          <a:blip r:embed="rId2"/>
          <a:stretch/>
        </p:blipFill>
        <p:spPr>
          <a:xfrm>
            <a:off x="623880" y="6414120"/>
            <a:ext cx="2274840" cy="120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Picture 11"/>
          <p:cNvPicPr/>
          <p:nvPr/>
        </p:nvPicPr>
        <p:blipFill>
          <a:blip r:embed="rId3"/>
          <a:stretch/>
        </p:blipFill>
        <p:spPr>
          <a:xfrm>
            <a:off x="11108880" y="6337080"/>
            <a:ext cx="536040" cy="273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23880" y="1460880"/>
            <a:ext cx="10944000" cy="445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357120" indent="-357120" defTabSz="914400">
              <a:lnSpc>
                <a:spcPct val="114000"/>
              </a:lnSpc>
              <a:spcBef>
                <a:spcPts val="1800"/>
              </a:spcBef>
              <a:buSzPct val="100112"/>
              <a:buBlip>
                <a:blip r:embed="rId4"/>
              </a:buBlip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marL="357120" indent="-357120" defTabSz="914400">
              <a:lnSpc>
                <a:spcPct val="114000"/>
              </a:lnSpc>
              <a:spcBef>
                <a:spcPts val="1800"/>
              </a:spcBef>
              <a:buSzPct val="100112"/>
              <a:buBlip>
                <a:blip r:embed="rId4"/>
              </a:buBlip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852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635" y="1552576"/>
            <a:ext cx="10961477" cy="3814764"/>
          </a:xfrm>
        </p:spPr>
        <p:txBody>
          <a:bodyPr anchor="ctr"/>
          <a:lstStyle>
            <a:lvl1pPr>
              <a:defRPr sz="630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5448300"/>
            <a:ext cx="10944225" cy="57467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24229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1166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614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8" y="2024063"/>
            <a:ext cx="10944224" cy="3889375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350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8" y="828675"/>
            <a:ext cx="10944224" cy="5084763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23887" y="5913438"/>
            <a:ext cx="10944225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2124035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9" y="1196976"/>
            <a:ext cx="5292723" cy="4716463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275388" y="1196976"/>
            <a:ext cx="5292725" cy="4716463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5913438"/>
            <a:ext cx="5292726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275385" y="5913438"/>
            <a:ext cx="5292727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1700034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3887" y="2024063"/>
            <a:ext cx="5292725" cy="3062288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275389" y="2024063"/>
            <a:ext cx="5292724" cy="3062288"/>
          </a:xfr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5086351"/>
            <a:ext cx="5292726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275385" y="5086351"/>
            <a:ext cx="5292727" cy="241299"/>
          </a:xfrm>
        </p:spPr>
        <p:txBody>
          <a:bodyPr tIns="36000" rIns="0"/>
          <a:lstStyle>
            <a:lvl1pPr marL="0" indent="0">
              <a:buFont typeface="Arial" panose="020B0604020202020204" pitchFamily="34" charset="0"/>
              <a:buNone/>
              <a:defRPr sz="900"/>
            </a:lvl1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3008234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1189" y="712232"/>
            <a:ext cx="10956924" cy="78054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1684421"/>
            <a:ext cx="10944224" cy="44909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Level 1</a:t>
            </a:r>
          </a:p>
          <a:p>
            <a:pPr lvl="1"/>
            <a:r>
              <a:rPr lang="en-US" noProof="0" dirty="0"/>
              <a:t>Level 2</a:t>
            </a:r>
          </a:p>
          <a:p>
            <a:pPr lvl="2"/>
            <a:r>
              <a:rPr lang="en-US" noProof="0" dirty="0"/>
              <a:t>Level 3</a:t>
            </a:r>
          </a:p>
          <a:p>
            <a:pPr lvl="3"/>
            <a:r>
              <a:rPr lang="en-US" noProof="0" dirty="0"/>
              <a:t>Level 4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1377083" y="293577"/>
            <a:ext cx="514351" cy="29379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/>
            <a:fld id="{A5DEC3FA-4FB7-4309-A077-6BB31CA8E81A}" type="slidenum">
              <a:rPr lang="en-US" sz="1600" noProof="0" smtClean="0"/>
              <a:pPr algn="r"/>
              <a:t>‹#›</a:t>
            </a:fld>
            <a:endParaRPr lang="en-US" sz="1600" noProof="0" dirty="0"/>
          </a:p>
        </p:txBody>
      </p:sp>
      <p:cxnSp>
        <p:nvCxnSpPr>
          <p:cNvPr id="11" name="Gerader Verbinder 10"/>
          <p:cNvCxnSpPr/>
          <p:nvPr/>
        </p:nvCxnSpPr>
        <p:spPr>
          <a:xfrm>
            <a:off x="623889" y="339297"/>
            <a:ext cx="5292724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/>
          <p:cNvCxnSpPr/>
          <p:nvPr/>
        </p:nvCxnSpPr>
        <p:spPr>
          <a:xfrm>
            <a:off x="6275389" y="339297"/>
            <a:ext cx="5292726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6413956"/>
            <a:ext cx="2275200" cy="120448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623888" y="381001"/>
            <a:ext cx="5292725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sz="900" dirty="0" err="1"/>
              <a:t>Preparation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European XFEL upgrade</a:t>
            </a:r>
            <a:endParaRPr lang="en-US" sz="900" dirty="0"/>
          </a:p>
        </p:txBody>
      </p:sp>
      <p:sp>
        <p:nvSpPr>
          <p:cNvPr id="8" name="Rechteck 7"/>
          <p:cNvSpPr/>
          <p:nvPr/>
        </p:nvSpPr>
        <p:spPr>
          <a:xfrm>
            <a:off x="6275389" y="381001"/>
            <a:ext cx="5292724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 algn="r"/>
            <a:r>
              <a:rPr lang="en-US" sz="900" dirty="0"/>
              <a:t>Thomas</a:t>
            </a:r>
            <a:r>
              <a:rPr lang="en-US" sz="900" baseline="0" dirty="0"/>
              <a:t> Tschentscher</a:t>
            </a:r>
            <a:r>
              <a:rPr lang="en-US" sz="900" dirty="0"/>
              <a:t>, Jul 16</a:t>
            </a:r>
            <a:r>
              <a:rPr lang="en-US" sz="900" baseline="0" dirty="0"/>
              <a:t>, </a:t>
            </a:r>
            <a:r>
              <a:rPr lang="en-US" sz="900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92600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67" r:id="rId5"/>
    <p:sldLayoutId id="2147483673" r:id="rId6"/>
    <p:sldLayoutId id="2147483668" r:id="rId7"/>
    <p:sldLayoutId id="2147483669" r:id="rId8"/>
    <p:sldLayoutId id="2147483670" r:id="rId9"/>
    <p:sldLayoutId id="2147483671" r:id="rId10"/>
    <p:sldLayoutId id="2147483674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114000"/>
        </a:lnSpc>
        <a:spcBef>
          <a:spcPts val="600"/>
        </a:spcBef>
        <a:buClr>
          <a:schemeClr val="bg2"/>
        </a:buClr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4375" indent="-357188" algn="l" defTabSz="914400" rtl="0" eaLnBrk="1" latinLnBrk="0" hangingPunct="1">
        <a:lnSpc>
          <a:spcPct val="114000"/>
        </a:lnSpc>
        <a:spcBef>
          <a:spcPts val="0"/>
        </a:spcBef>
        <a:buClr>
          <a:schemeClr val="accent2"/>
        </a:buClr>
        <a:buFontTx/>
        <a:buBlip>
          <a:blip r:embed="rId15"/>
        </a:buBlip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82663" indent="-268288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►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52538" indent="-263525" algn="l" defTabSz="914400" rtl="0" eaLnBrk="1" latinLnBrk="0" hangingPunct="1">
        <a:lnSpc>
          <a:spcPct val="114000"/>
        </a:lnSpc>
        <a:spcBef>
          <a:spcPts val="0"/>
        </a:spcBef>
        <a:buFont typeface="Symbol" panose="05050102010706020507" pitchFamily="18" charset="2"/>
        <a:buChar char="Þ"/>
        <a:defRPr sz="1400" b="1" kern="1200">
          <a:solidFill>
            <a:srgbClr val="FF0000"/>
          </a:solidFill>
          <a:latin typeface="+mn-lt"/>
          <a:ea typeface="+mn-ea"/>
          <a:cs typeface="+mn-cs"/>
        </a:defRPr>
      </a:lvl4pPr>
      <a:lvl5pPr marL="1166813" indent="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75" userDrawn="1">
          <p15:clr>
            <a:srgbClr val="F26B43"/>
          </p15:clr>
        </p15:guide>
        <p15:guide id="2" pos="3727" userDrawn="1">
          <p15:clr>
            <a:srgbClr val="F26B43"/>
          </p15:clr>
        </p15:guide>
        <p15:guide id="3" pos="3953" userDrawn="1">
          <p15:clr>
            <a:srgbClr val="F26B43"/>
          </p15:clr>
        </p15:guide>
        <p15:guide id="4" pos="393" userDrawn="1">
          <p15:clr>
            <a:srgbClr val="F26B43"/>
          </p15:clr>
        </p15:guide>
        <p15:guide id="5" pos="7287" userDrawn="1">
          <p15:clr>
            <a:srgbClr val="F26B43"/>
          </p15:clr>
        </p15:guide>
        <p15:guide id="6" orient="horz" pos="372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1189" y="712232"/>
            <a:ext cx="10956924" cy="3756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1460824"/>
            <a:ext cx="10944224" cy="44526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Level 1</a:t>
            </a:r>
          </a:p>
          <a:p>
            <a:pPr lvl="1"/>
            <a:r>
              <a:rPr lang="en-US" noProof="0" dirty="0"/>
              <a:t>Level 2</a:t>
            </a:r>
          </a:p>
          <a:p>
            <a:pPr lvl="2"/>
            <a:r>
              <a:rPr lang="en-US" noProof="0" dirty="0"/>
              <a:t>Level 3</a:t>
            </a:r>
          </a:p>
          <a:p>
            <a:pPr lvl="3"/>
            <a:r>
              <a:rPr lang="en-US" noProof="0" dirty="0"/>
              <a:t>Level 4</a:t>
            </a:r>
          </a:p>
          <a:p>
            <a:pPr lvl="4"/>
            <a:r>
              <a:rPr lang="en-US" noProof="0" dirty="0"/>
              <a:t>Level 5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1377083" y="293577"/>
            <a:ext cx="514351" cy="29379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/>
            <a:fld id="{A5DEC3FA-4FB7-4309-A077-6BB31CA8E81A}" type="slidenum">
              <a:rPr lang="en-US" sz="1600" noProof="0" smtClean="0"/>
              <a:pPr algn="r"/>
              <a:t>‹#›</a:t>
            </a:fld>
            <a:endParaRPr lang="en-US" sz="1600" noProof="0" dirty="0"/>
          </a:p>
        </p:txBody>
      </p:sp>
      <p:cxnSp>
        <p:nvCxnSpPr>
          <p:cNvPr id="11" name="Gerader Verbinder 10"/>
          <p:cNvCxnSpPr/>
          <p:nvPr/>
        </p:nvCxnSpPr>
        <p:spPr>
          <a:xfrm>
            <a:off x="623889" y="339297"/>
            <a:ext cx="5292724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/>
          <p:cNvCxnSpPr/>
          <p:nvPr/>
        </p:nvCxnSpPr>
        <p:spPr>
          <a:xfrm>
            <a:off x="6275389" y="339297"/>
            <a:ext cx="5292726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6413956"/>
            <a:ext cx="2275200" cy="120448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623888" y="381001"/>
            <a:ext cx="5292725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z="900"/>
              <a:t>Extending the parameter range of European XFEL</a:t>
            </a:r>
            <a:br>
              <a:rPr lang="en-US" sz="900"/>
            </a:br>
            <a:r>
              <a:rPr lang="en-US" sz="900"/>
              <a:t>The feasibility and options study</a:t>
            </a:r>
            <a:endParaRPr lang="en-US" sz="900" dirty="0"/>
          </a:p>
        </p:txBody>
      </p:sp>
      <p:sp>
        <p:nvSpPr>
          <p:cNvPr id="8" name="Rechteck 7"/>
          <p:cNvSpPr/>
          <p:nvPr/>
        </p:nvSpPr>
        <p:spPr>
          <a:xfrm>
            <a:off x="6275389" y="381001"/>
            <a:ext cx="5292724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z="900" dirty="0" err="1"/>
              <a:t>Winni</a:t>
            </a:r>
            <a:r>
              <a:rPr lang="en-US" sz="900" dirty="0"/>
              <a:t> Decking, DESY, HDC Colloquium, 2.6.26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05930EC-8340-497F-A71B-B2C4DE78AE9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108836" y="6337008"/>
            <a:ext cx="536494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54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114000"/>
        </a:lnSpc>
        <a:spcBef>
          <a:spcPts val="1800"/>
        </a:spcBef>
        <a:buClr>
          <a:schemeClr val="bg2"/>
        </a:buClr>
        <a:buFontTx/>
        <a:buBlip>
          <a:blip r:embed="rId1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4375" indent="-357188" algn="l" defTabSz="914400" rtl="0" eaLnBrk="1" latinLnBrk="0" hangingPunct="1">
        <a:lnSpc>
          <a:spcPct val="114000"/>
        </a:lnSpc>
        <a:spcBef>
          <a:spcPts val="0"/>
        </a:spcBef>
        <a:buClr>
          <a:schemeClr val="accent2"/>
        </a:buClr>
        <a:buFontTx/>
        <a:buBlip>
          <a:blip r:embed="rId16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82663" indent="-268288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62050" indent="-173038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180975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75">
          <p15:clr>
            <a:srgbClr val="F26B43"/>
          </p15:clr>
        </p15:guide>
        <p15:guide id="2" pos="3727">
          <p15:clr>
            <a:srgbClr val="F26B43"/>
          </p15:clr>
        </p15:guide>
        <p15:guide id="3" pos="3953">
          <p15:clr>
            <a:srgbClr val="F26B43"/>
          </p15:clr>
        </p15:guide>
        <p15:guide id="4" pos="393">
          <p15:clr>
            <a:srgbClr val="F26B43"/>
          </p15:clr>
        </p15:guide>
        <p15:guide id="5" pos="7287">
          <p15:clr>
            <a:srgbClr val="F26B43"/>
          </p15:clr>
        </p15:guide>
        <p15:guide id="6" orient="horz" pos="372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999" y="800100"/>
            <a:ext cx="11113836" cy="2674938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sz="4400" dirty="0">
                <a:solidFill>
                  <a:srgbClr val="002060"/>
                </a:solidFill>
              </a:rPr>
              <a:t>Preparation for European XFEL upgrade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8" y="3238500"/>
            <a:ext cx="9834562" cy="2674938"/>
          </a:xfrm>
        </p:spPr>
        <p:txBody>
          <a:bodyPr/>
          <a:lstStyle/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r>
              <a:rPr lang="en-GB" sz="2200" dirty="0"/>
              <a:t>Thomas Tschentscher </a:t>
            </a:r>
            <a:endParaRPr lang="en-GB" sz="1800" dirty="0"/>
          </a:p>
          <a:p>
            <a:endParaRPr lang="en-GB" sz="2200" dirty="0"/>
          </a:p>
          <a:p>
            <a:r>
              <a:rPr lang="en-GB" sz="2200" dirty="0"/>
              <a:t>July 16, 2026</a:t>
            </a:r>
          </a:p>
          <a:p>
            <a:r>
              <a:rPr lang="en-GB" sz="1800" dirty="0">
                <a:solidFill>
                  <a:srgbClr val="002060"/>
                </a:solidFill>
              </a:rPr>
              <a:t>thomas.tschentscher@xfel.eu</a:t>
            </a:r>
            <a:endParaRPr lang="en-GB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192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244560E-C3C1-0A23-06F2-F2F45CA879B7}"/>
              </a:ext>
            </a:extLst>
          </p:cNvPr>
          <p:cNvSpPr/>
          <p:nvPr/>
        </p:nvSpPr>
        <p:spPr>
          <a:xfrm>
            <a:off x="5836762" y="4735772"/>
            <a:ext cx="6259707" cy="1667566"/>
          </a:xfrm>
          <a:prstGeom prst="rect">
            <a:avLst/>
          </a:prstGeom>
          <a:solidFill>
            <a:srgbClr val="FF8A81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CCC5EC-76EE-4665-BFEB-82E7FC65B88B}"/>
              </a:ext>
            </a:extLst>
          </p:cNvPr>
          <p:cNvSpPr/>
          <p:nvPr/>
        </p:nvSpPr>
        <p:spPr>
          <a:xfrm>
            <a:off x="490193" y="4735772"/>
            <a:ext cx="6259707" cy="1667566"/>
          </a:xfrm>
          <a:prstGeom prst="rect">
            <a:avLst/>
          </a:prstGeom>
          <a:solidFill>
            <a:srgbClr val="FF8A81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61432C-97B1-5E75-E0CE-35DCCDB8197C}"/>
              </a:ext>
            </a:extLst>
          </p:cNvPr>
          <p:cNvSpPr/>
          <p:nvPr/>
        </p:nvSpPr>
        <p:spPr>
          <a:xfrm>
            <a:off x="6664751" y="2818614"/>
            <a:ext cx="5431717" cy="2165963"/>
          </a:xfrm>
          <a:prstGeom prst="rect">
            <a:avLst/>
          </a:prstGeom>
          <a:solidFill>
            <a:srgbClr val="FADFDC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5ECAC8-06F2-96EF-5DE4-D5EFF8BAD1F8}"/>
              </a:ext>
            </a:extLst>
          </p:cNvPr>
          <p:cNvSpPr/>
          <p:nvPr/>
        </p:nvSpPr>
        <p:spPr>
          <a:xfrm>
            <a:off x="490195" y="2879120"/>
            <a:ext cx="6174556" cy="1856652"/>
          </a:xfrm>
          <a:prstGeom prst="rect">
            <a:avLst/>
          </a:prstGeom>
          <a:solidFill>
            <a:srgbClr val="FADFDC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0E546A-BBBD-3862-E3B6-AE8927EDE9A9}"/>
              </a:ext>
            </a:extLst>
          </p:cNvPr>
          <p:cNvSpPr/>
          <p:nvPr/>
        </p:nvSpPr>
        <p:spPr>
          <a:xfrm>
            <a:off x="8191892" y="541217"/>
            <a:ext cx="3904575" cy="24753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3A5281-D703-3814-B0BC-87BE92FE10C1}"/>
              </a:ext>
            </a:extLst>
          </p:cNvPr>
          <p:cNvSpPr/>
          <p:nvPr/>
        </p:nvSpPr>
        <p:spPr>
          <a:xfrm>
            <a:off x="490194" y="1202692"/>
            <a:ext cx="7723582" cy="16952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716803-4194-0F4F-4E2C-7B1DE1992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751" y="4920333"/>
            <a:ext cx="5363730" cy="14303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674A04-45FB-1070-1E38-D81A4AFC3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HXR FEL landscape in 10 years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D3977-2F57-2F05-CF70-758AC2EE3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9" y="1202692"/>
            <a:ext cx="10944224" cy="445261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1" dirty="0"/>
              <a:t>SACLA: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8 GeV NC 50 Hz, 2 undulators (+1 SXR fed by 0.5 GeV linac)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Upgrade: Space for 2 more undulators in hall, rumors for</a:t>
            </a:r>
            <a:br>
              <a:rPr lang="en-US" dirty="0"/>
            </a:br>
            <a:r>
              <a:rPr lang="en-US" dirty="0"/>
              <a:t> upgrade to kHz NC RF, change to photo-injector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Biggest asset: world leading optics</a:t>
            </a:r>
          </a:p>
          <a:p>
            <a:pPr marL="0" indent="0">
              <a:buNone/>
            </a:pPr>
            <a:r>
              <a:rPr lang="en-US" b="1" dirty="0" err="1"/>
              <a:t>PalFEL</a:t>
            </a:r>
            <a:r>
              <a:rPr lang="en-US" b="1" dirty="0"/>
              <a:t>: 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10 GeV NC 50 Hz, 2 undulators (SXR/ HXR)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Upgrade: ambitions for 3</a:t>
            </a:r>
            <a:r>
              <a:rPr lang="en-US" baseline="30000" dirty="0"/>
              <a:t>rd</a:t>
            </a:r>
            <a:r>
              <a:rPr lang="en-US" dirty="0"/>
              <a:t> undulator, 2 bunch operation, </a:t>
            </a:r>
            <a:br>
              <a:rPr lang="en-US" dirty="0"/>
            </a:br>
            <a:r>
              <a:rPr lang="en-US" dirty="0"/>
              <a:t>increase to 100 Hz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Biggest asset: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1" dirty="0" err="1"/>
              <a:t>SwissFEL</a:t>
            </a:r>
            <a:r>
              <a:rPr lang="en-US" b="1" dirty="0"/>
              <a:t>: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5.8 GeV NC 100 Hz two bunch, 2 undulators (SXR/HXR)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Upgrade: injector rebuild, 7 GeV linac upgrade, </a:t>
            </a:r>
            <a:br>
              <a:rPr lang="en-US" dirty="0"/>
            </a:br>
            <a:r>
              <a:rPr lang="en-US" dirty="0"/>
              <a:t>preparation for 3</a:t>
            </a:r>
            <a:r>
              <a:rPr lang="en-US" baseline="30000" dirty="0"/>
              <a:t>rd</a:t>
            </a:r>
            <a:r>
              <a:rPr lang="en-US" dirty="0"/>
              <a:t> undulator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Biggest asset: tailored to special modes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7B8BF5-6070-8CA2-CA54-78B7CFD1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961" y="4060521"/>
            <a:ext cx="1378021" cy="6286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D93A3F-D812-F277-A35B-D2C1D3C6B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8705" y="587787"/>
            <a:ext cx="3613003" cy="2312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A577CA-0D2C-F168-2E01-F9C4BC290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9900" y="2944543"/>
            <a:ext cx="2925420" cy="19934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44627CD-C148-D60D-204E-F6F1A0258F91}"/>
              </a:ext>
            </a:extLst>
          </p:cNvPr>
          <p:cNvSpPr txBox="1"/>
          <p:nvPr/>
        </p:nvSpPr>
        <p:spPr>
          <a:xfrm>
            <a:off x="6315210" y="6449907"/>
            <a:ext cx="3341482" cy="32589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>
              <a:lnSpc>
                <a:spcPct val="112000"/>
              </a:lnSpc>
            </a:pPr>
            <a:r>
              <a:rPr lang="de-DE" sz="1200" b="1" dirty="0"/>
              <a:t>Slide </a:t>
            </a:r>
            <a:r>
              <a:rPr lang="de-DE" sz="1200" b="1" dirty="0" err="1"/>
              <a:t>prepared</a:t>
            </a:r>
            <a:r>
              <a:rPr lang="de-DE" sz="1200" b="1" dirty="0"/>
              <a:t> </a:t>
            </a:r>
            <a:r>
              <a:rPr lang="de-DE" sz="1200" b="1" dirty="0" err="1"/>
              <a:t>by</a:t>
            </a:r>
            <a:r>
              <a:rPr lang="de-DE" sz="1200" b="1" dirty="0"/>
              <a:t> W. Decking (DESY)</a:t>
            </a:r>
          </a:p>
        </p:txBody>
      </p:sp>
    </p:spTree>
    <p:extLst>
      <p:ext uri="{BB962C8B-B14F-4D97-AF65-F5344CB8AC3E}">
        <p14:creationId xmlns:p14="http://schemas.microsoft.com/office/powerpoint/2010/main" val="1396650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E1D077E-17D2-0348-B7E3-9897B3B9ED05}"/>
              </a:ext>
            </a:extLst>
          </p:cNvPr>
          <p:cNvSpPr/>
          <p:nvPr/>
        </p:nvSpPr>
        <p:spPr>
          <a:xfrm>
            <a:off x="6749900" y="518075"/>
            <a:ext cx="5218786" cy="20243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3792E7-CF38-C7F2-A0C9-67356A472461}"/>
              </a:ext>
            </a:extLst>
          </p:cNvPr>
          <p:cNvSpPr/>
          <p:nvPr/>
        </p:nvSpPr>
        <p:spPr>
          <a:xfrm>
            <a:off x="490194" y="1202691"/>
            <a:ext cx="6556129" cy="193139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F99FB-BB90-1C5E-01FD-18F4DC78E8DC}"/>
              </a:ext>
            </a:extLst>
          </p:cNvPr>
          <p:cNvSpPr/>
          <p:nvPr/>
        </p:nvSpPr>
        <p:spPr>
          <a:xfrm>
            <a:off x="6561056" y="1957398"/>
            <a:ext cx="5156981" cy="2083611"/>
          </a:xfrm>
          <a:prstGeom prst="rect">
            <a:avLst/>
          </a:prstGeom>
          <a:solidFill>
            <a:srgbClr val="FADFDC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FC8A0C-D461-B40A-3E5B-0CC252E36998}"/>
              </a:ext>
            </a:extLst>
          </p:cNvPr>
          <p:cNvSpPr/>
          <p:nvPr/>
        </p:nvSpPr>
        <p:spPr>
          <a:xfrm>
            <a:off x="490193" y="3134087"/>
            <a:ext cx="6174556" cy="1975241"/>
          </a:xfrm>
          <a:prstGeom prst="rect">
            <a:avLst/>
          </a:prstGeom>
          <a:solidFill>
            <a:srgbClr val="FADFDC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DFE138-AC2B-AAD7-FDDD-C6BAB4BC0ECB}"/>
              </a:ext>
            </a:extLst>
          </p:cNvPr>
          <p:cNvSpPr/>
          <p:nvPr/>
        </p:nvSpPr>
        <p:spPr>
          <a:xfrm>
            <a:off x="6749900" y="4194928"/>
            <a:ext cx="4968137" cy="2488676"/>
          </a:xfrm>
          <a:prstGeom prst="rect">
            <a:avLst/>
          </a:prstGeom>
          <a:solidFill>
            <a:srgbClr val="FF8A81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0619B1-813B-EB5E-0AEA-A57FFACD2D50}"/>
              </a:ext>
            </a:extLst>
          </p:cNvPr>
          <p:cNvSpPr/>
          <p:nvPr/>
        </p:nvSpPr>
        <p:spPr>
          <a:xfrm>
            <a:off x="490193" y="5109328"/>
            <a:ext cx="6259707" cy="1294010"/>
          </a:xfrm>
          <a:prstGeom prst="rect">
            <a:avLst/>
          </a:prstGeom>
          <a:solidFill>
            <a:srgbClr val="FF8A81"/>
          </a:solidFill>
          <a:ln>
            <a:noFill/>
          </a:ln>
        </p:spPr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4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74A04-45FB-1070-1E38-D81A4AFC3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HXR FEL landscape in 10 years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D3977-2F57-2F05-CF70-758AC2EE3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9" y="1202692"/>
            <a:ext cx="10944224" cy="445261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1" dirty="0"/>
              <a:t>LCLS: 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8 GeV SC CW, 14 GeV NC 60 Hz, 2 undulators (SXR/ HXR)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Upgrade: Low emittance injector for higher photon</a:t>
            </a:r>
            <a:br>
              <a:rPr lang="en-US" dirty="0"/>
            </a:br>
            <a:r>
              <a:rPr lang="en-US" dirty="0"/>
              <a:t> energies &amp; LCLS-X (more beamlines)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Biggest asset: CW accelerator for many beamlines, </a:t>
            </a:r>
            <a:br>
              <a:rPr lang="en-US" dirty="0"/>
            </a:br>
            <a:r>
              <a:rPr lang="en-US" dirty="0"/>
              <a:t>NC high energy accelerator for high photon energies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1" dirty="0"/>
              <a:t>SHINE: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8 GeV SC CW, 2 undulators (SXR/HXR)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Upgrade: Low emittance injector </a:t>
            </a:r>
            <a:br>
              <a:rPr lang="en-US" dirty="0"/>
            </a:br>
            <a:r>
              <a:rPr lang="en-US" dirty="0"/>
              <a:t>&amp; 3</a:t>
            </a:r>
            <a:r>
              <a:rPr lang="en-US" baseline="30000" dirty="0"/>
              <a:t>rd</a:t>
            </a:r>
            <a:r>
              <a:rPr lang="en-US" dirty="0"/>
              <a:t> short period (superconducting) undulator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Biggest asset: Already three undulator tunnels build, </a:t>
            </a:r>
            <a:br>
              <a:rPr lang="en-US" dirty="0"/>
            </a:br>
            <a:r>
              <a:rPr lang="en-US" dirty="0"/>
              <a:t>so extension to many beamlines straightforward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1" dirty="0"/>
              <a:t>UKFEL (study):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8 GeV SC CW, 10 tailored radiators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Biggest asset: Thorough analysis of UK user needs and </a:t>
            </a:r>
            <a:br>
              <a:rPr lang="en-US" dirty="0"/>
            </a:br>
            <a:r>
              <a:rPr lang="en-US" dirty="0"/>
              <a:t>match to tailored radiators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5F180A-12D3-D9E3-261B-232D70131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988" y="577538"/>
            <a:ext cx="4808941" cy="13224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6B469C-309D-FE87-92A0-B9017FD1E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988" y="1957398"/>
            <a:ext cx="4481823" cy="20243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6C0CB1-5014-C57C-FF96-3161A517E7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9675" y="4302358"/>
            <a:ext cx="4029695" cy="226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0F94B8B-0EC7-7F50-4960-0160974F46D8}"/>
              </a:ext>
            </a:extLst>
          </p:cNvPr>
          <p:cNvSpPr txBox="1"/>
          <p:nvPr/>
        </p:nvSpPr>
        <p:spPr>
          <a:xfrm>
            <a:off x="3555070" y="6449907"/>
            <a:ext cx="3341482" cy="32589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>
              <a:lnSpc>
                <a:spcPct val="112000"/>
              </a:lnSpc>
            </a:pPr>
            <a:r>
              <a:rPr lang="de-DE" sz="1200" b="1" dirty="0"/>
              <a:t>Slide </a:t>
            </a:r>
            <a:r>
              <a:rPr lang="de-DE" sz="1200" b="1" dirty="0" err="1"/>
              <a:t>prepared</a:t>
            </a:r>
            <a:r>
              <a:rPr lang="de-DE" sz="1200" b="1" dirty="0"/>
              <a:t> </a:t>
            </a:r>
            <a:r>
              <a:rPr lang="de-DE" sz="1200" b="1" dirty="0" err="1"/>
              <a:t>by</a:t>
            </a:r>
            <a:r>
              <a:rPr lang="de-DE" sz="1200" b="1" dirty="0"/>
              <a:t> W. Decking (DESY)</a:t>
            </a:r>
          </a:p>
        </p:txBody>
      </p:sp>
    </p:spTree>
    <p:extLst>
      <p:ext uri="{BB962C8B-B14F-4D97-AF65-F5344CB8AC3E}">
        <p14:creationId xmlns:p14="http://schemas.microsoft.com/office/powerpoint/2010/main" val="4240910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1ADCA-C695-4FBB-9F4A-2DB4A029C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Landscape </a:t>
            </a:r>
            <a:r>
              <a:rPr lang="de-DE" dirty="0" err="1"/>
              <a:t>analysis</a:t>
            </a:r>
            <a:r>
              <a:rPr lang="de-DE" dirty="0"/>
              <a:t> II – Science </a:t>
            </a:r>
            <a:r>
              <a:rPr lang="de-DE" dirty="0" err="1"/>
              <a:t>drivers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4B25E-8F67-F39C-A22E-92FFEFEA9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5305856" cy="4490911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dirty="0" err="1"/>
              <a:t>Past</a:t>
            </a:r>
            <a:r>
              <a:rPr lang="de-DE" dirty="0"/>
              <a:t>/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cases</a:t>
            </a:r>
            <a:endParaRPr lang="de-DE" dirty="0"/>
          </a:p>
          <a:p>
            <a:pPr lvl="1"/>
            <a:r>
              <a:rPr lang="de-DE" dirty="0"/>
              <a:t>ultrafast </a:t>
            </a:r>
            <a:r>
              <a:rPr lang="de-DE" dirty="0" err="1"/>
              <a:t>chemistry</a:t>
            </a:r>
            <a:r>
              <a:rPr lang="de-DE" dirty="0"/>
              <a:t> (</a:t>
            </a:r>
            <a:r>
              <a:rPr lang="de-DE" dirty="0" err="1"/>
              <a:t>nuclear</a:t>
            </a:r>
            <a:r>
              <a:rPr lang="de-DE" dirty="0"/>
              <a:t> </a:t>
            </a:r>
            <a:r>
              <a:rPr lang="de-DE" dirty="0" err="1"/>
              <a:t>dynamics</a:t>
            </a:r>
            <a:r>
              <a:rPr lang="de-DE" dirty="0"/>
              <a:t> …)</a:t>
            </a:r>
          </a:p>
          <a:p>
            <a:pPr lvl="1"/>
            <a:r>
              <a:rPr lang="de-DE" dirty="0" err="1"/>
              <a:t>structural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sciences</a:t>
            </a:r>
            <a:endParaRPr lang="de-DE" dirty="0"/>
          </a:p>
          <a:p>
            <a:pPr lvl="1"/>
            <a:r>
              <a:rPr lang="de-DE" dirty="0"/>
              <a:t>material </a:t>
            </a:r>
            <a:r>
              <a:rPr lang="de-DE" dirty="0" err="1"/>
              <a:t>science</a:t>
            </a:r>
            <a:r>
              <a:rPr lang="de-DE" dirty="0"/>
              <a:t>, </a:t>
            </a:r>
          </a:p>
          <a:p>
            <a:pPr lvl="1"/>
            <a:r>
              <a:rPr lang="de-DE" dirty="0"/>
              <a:t>AMO fundamental </a:t>
            </a:r>
            <a:r>
              <a:rPr lang="de-DE" dirty="0" err="1"/>
              <a:t>physics</a:t>
            </a:r>
            <a:r>
              <a:rPr lang="de-DE" dirty="0"/>
              <a:t> </a:t>
            </a:r>
          </a:p>
          <a:p>
            <a:pPr lvl="1"/>
            <a:endParaRPr lang="de-DE" dirty="0"/>
          </a:p>
          <a:p>
            <a:r>
              <a:rPr lang="de-DE" dirty="0" err="1"/>
              <a:t>Recent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 (</a:t>
            </a:r>
            <a:r>
              <a:rPr lang="de-DE" dirty="0" err="1"/>
              <a:t>method-oriented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Attoseconds</a:t>
            </a:r>
            <a:r>
              <a:rPr lang="de-DE" dirty="0"/>
              <a:t> –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dynamics</a:t>
            </a:r>
            <a:endParaRPr lang="de-DE" dirty="0"/>
          </a:p>
          <a:p>
            <a:pPr lvl="1"/>
            <a:r>
              <a:rPr lang="de-DE" dirty="0"/>
              <a:t>Non-linear </a:t>
            </a:r>
            <a:r>
              <a:rPr lang="de-DE" dirty="0" err="1"/>
              <a:t>spectroscopy</a:t>
            </a:r>
            <a:r>
              <a:rPr lang="de-DE" dirty="0"/>
              <a:t> - ???</a:t>
            </a:r>
          </a:p>
          <a:p>
            <a:pPr lvl="1"/>
            <a:r>
              <a:rPr lang="de-DE" dirty="0"/>
              <a:t>High </a:t>
            </a:r>
            <a:r>
              <a:rPr lang="de-DE" dirty="0" err="1"/>
              <a:t>resolution</a:t>
            </a:r>
            <a:r>
              <a:rPr lang="de-DE" dirty="0"/>
              <a:t> </a:t>
            </a:r>
            <a:r>
              <a:rPr lang="de-DE" dirty="0" err="1"/>
              <a:t>spectroscopy</a:t>
            </a:r>
            <a:r>
              <a:rPr lang="de-DE" dirty="0"/>
              <a:t> – Materials </a:t>
            </a:r>
          </a:p>
          <a:p>
            <a:pPr lvl="1"/>
            <a:r>
              <a:rPr lang="de-DE" dirty="0"/>
              <a:t>High </a:t>
            </a:r>
            <a:r>
              <a:rPr lang="de-DE" dirty="0" err="1"/>
              <a:t>photon</a:t>
            </a:r>
            <a:r>
              <a:rPr lang="de-DE" dirty="0"/>
              <a:t> </a:t>
            </a:r>
            <a:r>
              <a:rPr lang="de-DE" dirty="0" err="1"/>
              <a:t>energies</a:t>
            </a:r>
            <a:r>
              <a:rPr lang="de-DE" dirty="0"/>
              <a:t> – Materials </a:t>
            </a:r>
          </a:p>
          <a:p>
            <a:pPr lvl="1"/>
            <a:endParaRPr lang="de-DE" dirty="0"/>
          </a:p>
          <a:p>
            <a:r>
              <a:rPr lang="de-DE" dirty="0" err="1"/>
              <a:t>Recent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 (</a:t>
            </a:r>
            <a:r>
              <a:rPr lang="de-DE" dirty="0" err="1"/>
              <a:t>application</a:t>
            </a:r>
            <a:r>
              <a:rPr lang="de-DE" dirty="0"/>
              <a:t> </a:t>
            </a:r>
            <a:r>
              <a:rPr lang="de-DE" dirty="0" err="1"/>
              <a:t>oriented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ultrafast (material) </a:t>
            </a:r>
            <a:r>
              <a:rPr lang="de-DE" dirty="0" err="1"/>
              <a:t>processes</a:t>
            </a:r>
            <a:r>
              <a:rPr lang="de-DE" dirty="0"/>
              <a:t> – (3D) </a:t>
            </a:r>
            <a:r>
              <a:rPr lang="de-DE" dirty="0" err="1"/>
              <a:t>imaging</a:t>
            </a:r>
            <a:endParaRPr lang="de-DE" dirty="0"/>
          </a:p>
          <a:p>
            <a:pPr lvl="1"/>
            <a:r>
              <a:rPr lang="de-DE" dirty="0"/>
              <a:t>material </a:t>
            </a:r>
            <a:r>
              <a:rPr lang="de-DE" dirty="0" err="1"/>
              <a:t>particles</a:t>
            </a:r>
            <a:r>
              <a:rPr lang="de-DE" dirty="0"/>
              <a:t> &amp; </a:t>
            </a:r>
            <a:r>
              <a:rPr lang="de-DE" dirty="0" err="1"/>
              <a:t>aerosols</a:t>
            </a:r>
            <a:r>
              <a:rPr lang="de-DE" dirty="0"/>
              <a:t> – SPI 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062D484-AF75-AF84-B610-E3F2A5FBBF52}"/>
              </a:ext>
            </a:extLst>
          </p:cNvPr>
          <p:cNvCxnSpPr/>
          <p:nvPr/>
        </p:nvCxnSpPr>
        <p:spPr>
          <a:xfrm flipH="1" flipV="1">
            <a:off x="5772727" y="5394792"/>
            <a:ext cx="951346" cy="750976"/>
          </a:xfrm>
          <a:prstGeom prst="straightConnector1">
            <a:avLst/>
          </a:prstGeom>
          <a:ln w="57150"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63084F3-7E22-76A4-8326-ABF5A2A4B0C3}"/>
              </a:ext>
            </a:extLst>
          </p:cNvPr>
          <p:cNvSpPr txBox="1"/>
          <p:nvPr/>
        </p:nvSpPr>
        <p:spPr>
          <a:xfrm>
            <a:off x="6816438" y="5907481"/>
            <a:ext cx="2540001" cy="53026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>
              <a:lnSpc>
                <a:spcPct val="112000"/>
              </a:lnSpc>
            </a:pPr>
            <a:r>
              <a:rPr lang="de-DE" sz="1400" b="1" dirty="0"/>
              <a:t>This </a:t>
            </a:r>
            <a:r>
              <a:rPr lang="de-DE" sz="1400" b="1" dirty="0" err="1"/>
              <a:t>is</a:t>
            </a:r>
            <a:r>
              <a:rPr lang="de-DE" sz="1400" b="1" dirty="0"/>
              <a:t> </a:t>
            </a:r>
            <a:r>
              <a:rPr lang="de-DE" sz="1400" b="1" dirty="0" err="1"/>
              <a:t>only</a:t>
            </a:r>
            <a:r>
              <a:rPr lang="de-DE" sz="1400" b="1" dirty="0"/>
              <a:t> a </a:t>
            </a:r>
            <a:r>
              <a:rPr lang="de-DE" sz="1400" b="1" dirty="0" err="1"/>
              <a:t>start</a:t>
            </a:r>
            <a:r>
              <a:rPr lang="de-DE" sz="1400" b="1" dirty="0"/>
              <a:t> </a:t>
            </a:r>
            <a:r>
              <a:rPr lang="de-DE" sz="1400" b="1" dirty="0" err="1"/>
              <a:t>to</a:t>
            </a:r>
            <a:r>
              <a:rPr lang="de-DE" sz="1400" b="1" dirty="0"/>
              <a:t> </a:t>
            </a:r>
            <a:r>
              <a:rPr lang="de-DE" sz="1400" b="1" dirty="0" err="1"/>
              <a:t>categorize</a:t>
            </a:r>
            <a:r>
              <a:rPr lang="de-DE" sz="1400" b="1" dirty="0"/>
              <a:t> </a:t>
            </a:r>
          </a:p>
          <a:p>
            <a:pPr>
              <a:lnSpc>
                <a:spcPct val="112000"/>
              </a:lnSpc>
            </a:pPr>
            <a:r>
              <a:rPr lang="de-DE" sz="1400" b="1" dirty="0" err="1"/>
              <a:t>scientific</a:t>
            </a:r>
            <a:r>
              <a:rPr lang="de-DE" sz="1400" b="1" dirty="0"/>
              <a:t> </a:t>
            </a:r>
            <a:r>
              <a:rPr lang="de-DE" sz="1400" b="1" dirty="0" err="1"/>
              <a:t>drivers</a:t>
            </a:r>
            <a:r>
              <a:rPr lang="de-DE" sz="1400" b="1" dirty="0"/>
              <a:t>/</a:t>
            </a:r>
            <a:r>
              <a:rPr lang="de-DE" sz="1400" b="1" dirty="0" err="1"/>
              <a:t>applications</a:t>
            </a:r>
            <a:r>
              <a:rPr lang="de-DE" sz="1400" b="1" dirty="0"/>
              <a:t>.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88297B6C-E576-B685-65F7-8571B14342D6}"/>
              </a:ext>
            </a:extLst>
          </p:cNvPr>
          <p:cNvSpPr/>
          <p:nvPr/>
        </p:nvSpPr>
        <p:spPr>
          <a:xfrm>
            <a:off x="7075055" y="2346036"/>
            <a:ext cx="4174836" cy="2558473"/>
          </a:xfrm>
          <a:prstGeom prst="cloud">
            <a:avLst/>
          </a:prstGeom>
          <a:solidFill>
            <a:schemeClr val="accent6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r>
              <a:rPr lang="de-DE" sz="1400" b="1" dirty="0"/>
              <a:t>The </a:t>
            </a:r>
            <a:r>
              <a:rPr lang="de-DE" sz="1400" b="1" dirty="0" err="1"/>
              <a:t>scrutiny</a:t>
            </a:r>
            <a:r>
              <a:rPr lang="de-DE" sz="1400" b="1" dirty="0"/>
              <a:t> and </a:t>
            </a:r>
            <a:r>
              <a:rPr lang="de-DE" sz="1400" b="1" dirty="0" err="1"/>
              <a:t>development</a:t>
            </a:r>
            <a:r>
              <a:rPr lang="de-DE" sz="1400" b="1" dirty="0"/>
              <a:t> </a:t>
            </a:r>
            <a:r>
              <a:rPr lang="de-DE" sz="1400" b="1" dirty="0" err="1"/>
              <a:t>of</a:t>
            </a:r>
            <a:r>
              <a:rPr lang="de-DE" sz="1400" b="1" dirty="0"/>
              <a:t> </a:t>
            </a:r>
            <a:r>
              <a:rPr lang="de-DE" sz="1400" b="1" dirty="0" err="1"/>
              <a:t>the</a:t>
            </a:r>
            <a:r>
              <a:rPr lang="de-DE" sz="1400" b="1" dirty="0"/>
              <a:t> </a:t>
            </a:r>
            <a:r>
              <a:rPr lang="de-DE" sz="1400" b="1" dirty="0" err="1"/>
              <a:t>scientific</a:t>
            </a:r>
            <a:r>
              <a:rPr lang="de-DE" sz="1400" b="1" dirty="0"/>
              <a:t> </a:t>
            </a:r>
            <a:r>
              <a:rPr lang="de-DE" sz="1400" b="1" dirty="0" err="1"/>
              <a:t>drivers</a:t>
            </a:r>
            <a:r>
              <a:rPr lang="de-DE" sz="1400" b="1" dirty="0"/>
              <a:t> will </a:t>
            </a:r>
            <a:r>
              <a:rPr lang="de-DE" sz="1400" b="1" dirty="0" err="1"/>
              <a:t>be</a:t>
            </a:r>
            <a:r>
              <a:rPr lang="de-DE" sz="1400" b="1" dirty="0"/>
              <a:t> a </a:t>
            </a:r>
            <a:r>
              <a:rPr lang="de-DE" sz="1400" b="1" dirty="0" err="1"/>
              <a:t>very</a:t>
            </a:r>
            <a:r>
              <a:rPr lang="de-DE" sz="1400" b="1" dirty="0"/>
              <a:t> </a:t>
            </a:r>
            <a:r>
              <a:rPr lang="de-DE" sz="1400" b="1" dirty="0" err="1"/>
              <a:t>important</a:t>
            </a:r>
            <a:r>
              <a:rPr lang="de-DE" sz="1400" b="1" dirty="0"/>
              <a:t> </a:t>
            </a:r>
            <a:r>
              <a:rPr lang="de-DE" sz="1400" b="1" dirty="0" err="1"/>
              <a:t>part</a:t>
            </a:r>
            <a:r>
              <a:rPr lang="de-DE" sz="1400" b="1" dirty="0"/>
              <a:t> </a:t>
            </a:r>
            <a:r>
              <a:rPr lang="de-DE" sz="1400" b="1" dirty="0" err="1"/>
              <a:t>of</a:t>
            </a:r>
            <a:r>
              <a:rPr lang="de-DE" sz="1400" b="1" dirty="0"/>
              <a:t> </a:t>
            </a:r>
            <a:r>
              <a:rPr lang="de-DE" sz="1400" b="1" dirty="0" err="1"/>
              <a:t>the</a:t>
            </a:r>
            <a:r>
              <a:rPr lang="de-DE" sz="1400" b="1" dirty="0"/>
              <a:t> upgrade </a:t>
            </a:r>
            <a:r>
              <a:rPr lang="de-DE" sz="1400" b="1" dirty="0" err="1"/>
              <a:t>proposal</a:t>
            </a:r>
            <a:r>
              <a:rPr lang="de-DE" sz="1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69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41E6-6485-93FE-104D-AB9751B81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Targets </a:t>
            </a:r>
            <a:r>
              <a:rPr lang="de-DE" dirty="0" err="1"/>
              <a:t>for</a:t>
            </a:r>
            <a:r>
              <a:rPr lang="de-DE" dirty="0"/>
              <a:t> an upgrade </a:t>
            </a:r>
            <a:r>
              <a:rPr lang="de-DE" dirty="0" err="1"/>
              <a:t>proposal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7815D-23A6-0DC2-8700-105FAFE85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Upgrade </a:t>
            </a:r>
            <a:r>
              <a:rPr lang="de-DE" dirty="0" err="1"/>
              <a:t>of</a:t>
            </a:r>
            <a:r>
              <a:rPr lang="de-DE" dirty="0"/>
              <a:t> European XFEL </a:t>
            </a:r>
            <a:r>
              <a:rPr lang="de-DE" dirty="0" err="1"/>
              <a:t>makes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attractive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User </a:t>
            </a:r>
            <a:r>
              <a:rPr lang="de-DE" dirty="0" err="1"/>
              <a:t>communities</a:t>
            </a:r>
            <a:r>
              <a:rPr lang="de-DE" dirty="0"/>
              <a:t> and </a:t>
            </a:r>
            <a:r>
              <a:rPr lang="de-DE" dirty="0" err="1"/>
              <a:t>funding</a:t>
            </a:r>
            <a:r>
              <a:rPr lang="de-DE" dirty="0"/>
              <a:t> </a:t>
            </a:r>
            <a:r>
              <a:rPr lang="de-DE" dirty="0" err="1"/>
              <a:t>agencies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significant</a:t>
            </a:r>
            <a:r>
              <a:rPr lang="de-DE" dirty="0"/>
              <a:t> </a:t>
            </a:r>
            <a:r>
              <a:rPr lang="de-DE" dirty="0" err="1"/>
              <a:t>amount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time </a:t>
            </a:r>
            <a:r>
              <a:rPr lang="de-DE" dirty="0">
                <a:solidFill>
                  <a:srgbClr val="0070C0"/>
                </a:solidFill>
                <a:sym typeface="Wingdings" panose="05000000000000000000" pitchFamily="2" charset="2"/>
              </a:rPr>
              <a:t> European </a:t>
            </a:r>
            <a:r>
              <a:rPr lang="de-DE" dirty="0" err="1">
                <a:solidFill>
                  <a:srgbClr val="0070C0"/>
                </a:solidFill>
                <a:sym typeface="Wingdings" panose="05000000000000000000" pitchFamily="2" charset="2"/>
              </a:rPr>
              <a:t>flagship</a:t>
            </a:r>
            <a:r>
              <a:rPr lang="de-DE" dirty="0">
                <a:solidFill>
                  <a:srgbClr val="0070C0"/>
                </a:solidFill>
                <a:sym typeface="Wingdings" panose="05000000000000000000" pitchFamily="2" charset="2"/>
              </a:rPr>
              <a:t> RI</a:t>
            </a:r>
            <a:endParaRPr lang="de-DE" dirty="0">
              <a:solidFill>
                <a:srgbClr val="0070C0"/>
              </a:solidFill>
            </a:endParaRPr>
          </a:p>
          <a:p>
            <a:r>
              <a:rPr lang="de-DE" dirty="0" err="1"/>
              <a:t>Following</a:t>
            </a:r>
            <a:r>
              <a:rPr lang="de-DE" dirty="0"/>
              <a:t> a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period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 (</a:t>
            </a:r>
            <a:r>
              <a:rPr lang="de-DE" dirty="0" err="1"/>
              <a:t>approx</a:t>
            </a:r>
            <a:r>
              <a:rPr lang="de-DE" dirty="0"/>
              <a:t>. 20 </a:t>
            </a:r>
            <a:r>
              <a:rPr lang="de-DE" dirty="0" err="1"/>
              <a:t>years</a:t>
            </a:r>
            <a:r>
              <a:rPr lang="de-DE" dirty="0"/>
              <a:t>) </a:t>
            </a:r>
            <a:r>
              <a:rPr lang="de-DE" dirty="0" err="1"/>
              <a:t>the</a:t>
            </a:r>
            <a:r>
              <a:rPr lang="de-DE" dirty="0"/>
              <a:t> upgrade </a:t>
            </a:r>
            <a:r>
              <a:rPr lang="de-DE" dirty="0" err="1"/>
              <a:t>shall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fit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another</a:t>
            </a:r>
            <a:r>
              <a:rPr lang="de-DE" dirty="0"/>
              <a:t> 20 </a:t>
            </a:r>
            <a:r>
              <a:rPr lang="de-DE" dirty="0" err="1"/>
              <a:t>years</a:t>
            </a:r>
            <a:r>
              <a:rPr lang="de-DE" dirty="0"/>
              <a:t>.</a:t>
            </a:r>
          </a:p>
          <a:p>
            <a:r>
              <a:rPr lang="de-DE" dirty="0"/>
              <a:t>The upgrade </a:t>
            </a:r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differs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(on-</a:t>
            </a:r>
            <a:r>
              <a:rPr lang="de-DE" dirty="0" err="1"/>
              <a:t>going</a:t>
            </a:r>
            <a:r>
              <a:rPr lang="de-DE" dirty="0"/>
              <a:t>) </a:t>
            </a:r>
            <a:r>
              <a:rPr lang="de-DE" dirty="0" err="1"/>
              <a:t>extensions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scope</a:t>
            </a:r>
            <a:r>
              <a:rPr lang="de-DE" dirty="0"/>
              <a:t>, </a:t>
            </a:r>
            <a:r>
              <a:rPr lang="de-DE" dirty="0" err="1"/>
              <a:t>volume</a:t>
            </a:r>
            <a:r>
              <a:rPr lang="de-DE" dirty="0"/>
              <a:t>, and last not least source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funding</a:t>
            </a:r>
            <a:r>
              <a:rPr lang="de-DE" dirty="0"/>
              <a:t> :</a:t>
            </a:r>
          </a:p>
          <a:p>
            <a:pPr lvl="1"/>
            <a:r>
              <a:rPr lang="de-DE" dirty="0"/>
              <a:t>Upgrade vs. </a:t>
            </a:r>
            <a:r>
              <a:rPr lang="de-DE" dirty="0" err="1"/>
              <a:t>extensions</a:t>
            </a:r>
            <a:r>
              <a:rPr lang="de-DE" dirty="0"/>
              <a:t>:</a:t>
            </a:r>
          </a:p>
          <a:p>
            <a:pPr lvl="2"/>
            <a:r>
              <a:rPr lang="de-DE" dirty="0" err="1"/>
              <a:t>Extensions</a:t>
            </a:r>
            <a:r>
              <a:rPr lang="de-DE" dirty="0"/>
              <a:t>: </a:t>
            </a:r>
            <a:r>
              <a:rPr lang="de-DE" dirty="0" err="1"/>
              <a:t>new</a:t>
            </a:r>
            <a:r>
              <a:rPr lang="de-DE" dirty="0"/>
              <a:t> e-beam </a:t>
            </a:r>
            <a:r>
              <a:rPr lang="de-DE" dirty="0" err="1"/>
              <a:t>or</a:t>
            </a:r>
            <a:r>
              <a:rPr lang="de-DE" dirty="0"/>
              <a:t> x-</a:t>
            </a:r>
            <a:r>
              <a:rPr lang="de-DE" dirty="0" err="1"/>
              <a:t>ray</a:t>
            </a:r>
            <a:r>
              <a:rPr lang="de-DE" dirty="0"/>
              <a:t> </a:t>
            </a:r>
            <a:r>
              <a:rPr lang="de-DE" dirty="0" err="1"/>
              <a:t>diagnostic</a:t>
            </a:r>
            <a:r>
              <a:rPr lang="de-DE" dirty="0"/>
              <a:t>, </a:t>
            </a:r>
            <a:r>
              <a:rPr lang="de-DE" dirty="0" err="1"/>
              <a:t>new</a:t>
            </a:r>
            <a:r>
              <a:rPr lang="de-DE" dirty="0"/>
              <a:t> source </a:t>
            </a:r>
            <a:r>
              <a:rPr lang="de-DE" dirty="0" err="1"/>
              <a:t>modes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replacement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, </a:t>
            </a:r>
            <a:r>
              <a:rPr lang="de-DE" dirty="0" err="1"/>
              <a:t>new</a:t>
            </a:r>
            <a:r>
              <a:rPr lang="de-DE" dirty="0"/>
              <a:t>/</a:t>
            </a:r>
            <a:r>
              <a:rPr lang="de-DE" dirty="0" err="1"/>
              <a:t>refurbished</a:t>
            </a:r>
            <a:r>
              <a:rPr lang="de-DE" dirty="0"/>
              <a:t> </a:t>
            </a:r>
            <a:r>
              <a:rPr lang="de-DE" dirty="0" err="1"/>
              <a:t>instruments</a:t>
            </a:r>
            <a:r>
              <a:rPr lang="de-DE" dirty="0"/>
              <a:t> at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sources</a:t>
            </a:r>
            <a:endParaRPr lang="de-DE" dirty="0"/>
          </a:p>
          <a:p>
            <a:pPr lvl="2"/>
            <a:r>
              <a:rPr lang="de-DE" dirty="0"/>
              <a:t>Upgrades: </a:t>
            </a:r>
            <a:r>
              <a:rPr lang="de-DE" dirty="0" err="1"/>
              <a:t>Significant</a:t>
            </a:r>
            <a:r>
              <a:rPr lang="de-DE" dirty="0"/>
              <a:t> </a:t>
            </a:r>
            <a:r>
              <a:rPr lang="de-DE" dirty="0" err="1"/>
              <a:t>changes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accelerator</a:t>
            </a:r>
            <a:r>
              <a:rPr lang="de-DE" dirty="0"/>
              <a:t>,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,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beamlines</a:t>
            </a:r>
            <a:r>
              <a:rPr lang="de-DE" dirty="0"/>
              <a:t>/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instruments</a:t>
            </a:r>
            <a:r>
              <a:rPr lang="de-DE" dirty="0"/>
              <a:t> at </a:t>
            </a:r>
            <a:r>
              <a:rPr lang="de-DE" dirty="0" err="1"/>
              <a:t>new</a:t>
            </a:r>
            <a:r>
              <a:rPr lang="de-DE" dirty="0"/>
              <a:t> FELs,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tunnels</a:t>
            </a:r>
            <a:r>
              <a:rPr lang="de-DE" dirty="0"/>
              <a:t> and </a:t>
            </a:r>
            <a:r>
              <a:rPr lang="de-DE" dirty="0" err="1"/>
              <a:t>experiment</a:t>
            </a:r>
            <a:r>
              <a:rPr lang="de-DE" dirty="0"/>
              <a:t> </a:t>
            </a:r>
            <a:r>
              <a:rPr lang="de-DE" dirty="0" err="1"/>
              <a:t>halls</a:t>
            </a:r>
            <a:r>
              <a:rPr lang="de-DE" dirty="0"/>
              <a:t> </a:t>
            </a:r>
          </a:p>
          <a:p>
            <a:r>
              <a:rPr lang="de-DE" dirty="0" err="1"/>
              <a:t>Cost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upgrade and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upgraded</a:t>
            </a:r>
            <a:r>
              <a:rPr lang="de-DE" dirty="0"/>
              <a:t> </a:t>
            </a:r>
            <a:r>
              <a:rPr lang="de-DE" dirty="0" err="1"/>
              <a:t>facility</a:t>
            </a:r>
            <a:endParaRPr lang="de-DE" dirty="0"/>
          </a:p>
          <a:p>
            <a:pPr lvl="1"/>
            <a:r>
              <a:rPr lang="de-DE" dirty="0" err="1"/>
              <a:t>Expect</a:t>
            </a:r>
            <a:r>
              <a:rPr lang="de-DE" dirty="0"/>
              <a:t> </a:t>
            </a:r>
            <a:r>
              <a:rPr lang="de-DE" dirty="0" err="1"/>
              <a:t>substatial</a:t>
            </a:r>
            <a:r>
              <a:rPr lang="de-DE" dirty="0"/>
              <a:t> additional </a:t>
            </a:r>
            <a:r>
              <a:rPr lang="de-DE" dirty="0" err="1"/>
              <a:t>funds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shareholders</a:t>
            </a:r>
            <a:r>
              <a:rPr lang="de-DE" dirty="0"/>
              <a:t>, </a:t>
            </a:r>
            <a:r>
              <a:rPr lang="de-DE" dirty="0" err="1"/>
              <a:t>potentially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shareholders</a:t>
            </a:r>
            <a:endParaRPr lang="de-DE" dirty="0"/>
          </a:p>
          <a:p>
            <a:pPr lvl="1"/>
            <a:r>
              <a:rPr lang="de-DE" dirty="0" err="1"/>
              <a:t>Contributions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funds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required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fund</a:t>
            </a:r>
            <a:r>
              <a:rPr lang="de-DE" dirty="0"/>
              <a:t> upgrade</a:t>
            </a:r>
          </a:p>
          <a:p>
            <a:pPr lvl="1"/>
            <a:r>
              <a:rPr lang="de-DE" dirty="0" err="1"/>
              <a:t>Expect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increase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funds</a:t>
            </a:r>
            <a:r>
              <a:rPr lang="de-DE" dirty="0"/>
              <a:t> </a:t>
            </a:r>
            <a:r>
              <a:rPr lang="de-DE" dirty="0" err="1"/>
              <a:t>moderately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524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5AC7A-38AC-4BFD-2D8B-05F317D88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Extending</a:t>
            </a:r>
            <a:r>
              <a:rPr lang="de-DE" dirty="0"/>
              <a:t> x-</a:t>
            </a:r>
            <a:r>
              <a:rPr lang="de-DE" dirty="0" err="1"/>
              <a:t>ray</a:t>
            </a:r>
            <a:r>
              <a:rPr lang="de-DE" dirty="0"/>
              <a:t> beam </a:t>
            </a:r>
            <a:r>
              <a:rPr lang="de-DE" dirty="0" err="1"/>
              <a:t>parameters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0C231-2FD1-423B-5C96-765FA0904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5291389" cy="4594997"/>
          </a:xfrm>
        </p:spPr>
        <p:txBody>
          <a:bodyPr/>
          <a:lstStyle/>
          <a:p>
            <a:r>
              <a:rPr lang="de-DE" dirty="0"/>
              <a:t>X-</a:t>
            </a:r>
            <a:r>
              <a:rPr lang="de-DE" dirty="0" err="1"/>
              <a:t>ray</a:t>
            </a:r>
            <a:r>
              <a:rPr lang="de-DE" dirty="0"/>
              <a:t> beam </a:t>
            </a:r>
            <a:r>
              <a:rPr lang="de-DE" dirty="0" err="1"/>
              <a:t>parameter</a:t>
            </a:r>
            <a:r>
              <a:rPr lang="de-DE" dirty="0"/>
              <a:t> (</a:t>
            </a:r>
            <a:r>
              <a:rPr lang="de-DE" dirty="0" err="1"/>
              <a:t>by</a:t>
            </a:r>
            <a:r>
              <a:rPr lang="de-DE" dirty="0"/>
              <a:t> FEL source)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Min. </a:t>
            </a:r>
            <a:r>
              <a:rPr lang="de-DE" dirty="0" err="1">
                <a:solidFill>
                  <a:srgbClr val="0070C0"/>
                </a:solidFill>
              </a:rPr>
              <a:t>photon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energy</a:t>
            </a:r>
            <a:r>
              <a:rPr lang="de-DE" dirty="0">
                <a:solidFill>
                  <a:srgbClr val="0070C0"/>
                </a:solidFill>
              </a:rPr>
              <a:t>		~400 (250) eV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Max. </a:t>
            </a:r>
            <a:r>
              <a:rPr lang="de-DE" dirty="0" err="1">
                <a:solidFill>
                  <a:srgbClr val="0070C0"/>
                </a:solidFill>
              </a:rPr>
              <a:t>photon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energy</a:t>
            </a:r>
            <a:r>
              <a:rPr lang="de-DE" dirty="0">
                <a:solidFill>
                  <a:srgbClr val="0070C0"/>
                </a:solidFill>
              </a:rPr>
              <a:t>	~25 keV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Min pulse </a:t>
            </a:r>
            <a:r>
              <a:rPr lang="de-DE" dirty="0" err="1">
                <a:solidFill>
                  <a:srgbClr val="0070C0"/>
                </a:solidFill>
              </a:rPr>
              <a:t>energy</a:t>
            </a:r>
            <a:r>
              <a:rPr lang="de-DE" dirty="0">
                <a:solidFill>
                  <a:srgbClr val="0070C0"/>
                </a:solidFill>
              </a:rPr>
              <a:t>		~1 µJ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Max. pulse </a:t>
            </a:r>
            <a:r>
              <a:rPr lang="de-DE" dirty="0" err="1">
                <a:solidFill>
                  <a:srgbClr val="0070C0"/>
                </a:solidFill>
              </a:rPr>
              <a:t>energy</a:t>
            </a:r>
            <a:r>
              <a:rPr lang="de-DE" dirty="0">
                <a:solidFill>
                  <a:srgbClr val="0070C0"/>
                </a:solidFill>
              </a:rPr>
              <a:t>		</a:t>
            </a:r>
            <a:r>
              <a:rPr lang="de-DE" dirty="0" err="1">
                <a:solidFill>
                  <a:srgbClr val="0070C0"/>
                </a:solidFill>
              </a:rPr>
              <a:t>few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mJ</a:t>
            </a:r>
            <a:endParaRPr lang="de-DE" dirty="0">
              <a:solidFill>
                <a:srgbClr val="0070C0"/>
              </a:solidFill>
            </a:endParaRPr>
          </a:p>
          <a:p>
            <a:pPr lvl="2"/>
            <a:r>
              <a:rPr lang="de-DE" dirty="0">
                <a:solidFill>
                  <a:srgbClr val="0070C0"/>
                </a:solidFill>
              </a:rPr>
              <a:t>Min. pulse </a:t>
            </a:r>
            <a:r>
              <a:rPr lang="de-DE" dirty="0" err="1">
                <a:solidFill>
                  <a:srgbClr val="0070C0"/>
                </a:solidFill>
              </a:rPr>
              <a:t>duration</a:t>
            </a:r>
            <a:r>
              <a:rPr lang="de-DE" dirty="0">
                <a:solidFill>
                  <a:srgbClr val="0070C0"/>
                </a:solidFill>
              </a:rPr>
              <a:t>		100-200 </a:t>
            </a:r>
            <a:r>
              <a:rPr lang="de-DE" dirty="0" err="1">
                <a:solidFill>
                  <a:srgbClr val="0070C0"/>
                </a:solidFill>
              </a:rPr>
              <a:t>as</a:t>
            </a:r>
            <a:endParaRPr lang="de-DE" dirty="0">
              <a:solidFill>
                <a:srgbClr val="0070C0"/>
              </a:solidFill>
            </a:endParaRPr>
          </a:p>
          <a:p>
            <a:pPr lvl="2"/>
            <a:r>
              <a:rPr lang="de-DE" dirty="0">
                <a:solidFill>
                  <a:srgbClr val="0070C0"/>
                </a:solidFill>
              </a:rPr>
              <a:t>Std. pulse </a:t>
            </a:r>
            <a:r>
              <a:rPr lang="de-DE" dirty="0" err="1">
                <a:solidFill>
                  <a:srgbClr val="0070C0"/>
                </a:solidFill>
              </a:rPr>
              <a:t>duration</a:t>
            </a:r>
            <a:r>
              <a:rPr lang="de-DE" dirty="0">
                <a:solidFill>
                  <a:srgbClr val="0070C0"/>
                </a:solidFill>
              </a:rPr>
              <a:t>		20-30 </a:t>
            </a:r>
            <a:r>
              <a:rPr lang="de-DE" dirty="0" err="1">
                <a:solidFill>
                  <a:srgbClr val="0070C0"/>
                </a:solidFill>
              </a:rPr>
              <a:t>fs</a:t>
            </a:r>
            <a:endParaRPr lang="de-DE" dirty="0">
              <a:solidFill>
                <a:srgbClr val="0070C0"/>
              </a:solidFill>
            </a:endParaRPr>
          </a:p>
          <a:p>
            <a:pPr lvl="2"/>
            <a:r>
              <a:rPr lang="de-DE" dirty="0">
                <a:solidFill>
                  <a:srgbClr val="0070C0"/>
                </a:solidFill>
              </a:rPr>
              <a:t>Min. pulse </a:t>
            </a:r>
            <a:r>
              <a:rPr lang="de-DE" dirty="0" err="1">
                <a:solidFill>
                  <a:srgbClr val="0070C0"/>
                </a:solidFill>
              </a:rPr>
              <a:t>bandwidth</a:t>
            </a:r>
            <a:r>
              <a:rPr lang="de-DE" dirty="0">
                <a:solidFill>
                  <a:srgbClr val="0070C0"/>
                </a:solidFill>
              </a:rPr>
              <a:t>	0.05 – 0.1 %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Std. pulse </a:t>
            </a:r>
            <a:r>
              <a:rPr lang="de-DE" dirty="0" err="1">
                <a:solidFill>
                  <a:srgbClr val="0070C0"/>
                </a:solidFill>
              </a:rPr>
              <a:t>bandwidth</a:t>
            </a:r>
            <a:r>
              <a:rPr lang="de-DE" dirty="0">
                <a:solidFill>
                  <a:srgbClr val="0070C0"/>
                </a:solidFill>
              </a:rPr>
              <a:t>	0.5 – 1 % (?)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Transverse </a:t>
            </a:r>
            <a:r>
              <a:rPr lang="de-DE" dirty="0" err="1">
                <a:solidFill>
                  <a:srgbClr val="0070C0"/>
                </a:solidFill>
              </a:rPr>
              <a:t>coherence</a:t>
            </a:r>
            <a:r>
              <a:rPr lang="de-DE" dirty="0">
                <a:solidFill>
                  <a:srgbClr val="0070C0"/>
                </a:solidFill>
              </a:rPr>
              <a:t>	100% (&lt;5 keV ,?)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Longitudinal </a:t>
            </a:r>
            <a:r>
              <a:rPr lang="de-DE" dirty="0" err="1">
                <a:solidFill>
                  <a:srgbClr val="0070C0"/>
                </a:solidFill>
              </a:rPr>
              <a:t>coherence</a:t>
            </a:r>
            <a:r>
              <a:rPr lang="de-DE" dirty="0">
                <a:solidFill>
                  <a:srgbClr val="0070C0"/>
                </a:solidFill>
              </a:rPr>
              <a:t>	100 </a:t>
            </a:r>
            <a:r>
              <a:rPr lang="de-DE" dirty="0" err="1">
                <a:solidFill>
                  <a:srgbClr val="0070C0"/>
                </a:solidFill>
              </a:rPr>
              <a:t>as</a:t>
            </a:r>
            <a:r>
              <a:rPr lang="de-DE" dirty="0">
                <a:solidFill>
                  <a:srgbClr val="0070C0"/>
                </a:solidFill>
              </a:rPr>
              <a:t> (?)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Min. </a:t>
            </a:r>
            <a:r>
              <a:rPr lang="de-DE" dirty="0" err="1">
                <a:solidFill>
                  <a:srgbClr val="0070C0"/>
                </a:solidFill>
              </a:rPr>
              <a:t>rep</a:t>
            </a:r>
            <a:r>
              <a:rPr lang="de-DE" dirty="0">
                <a:solidFill>
                  <a:srgbClr val="0070C0"/>
                </a:solidFill>
              </a:rPr>
              <a:t> rate		</a:t>
            </a:r>
            <a:r>
              <a:rPr lang="de-DE" dirty="0" err="1">
                <a:solidFill>
                  <a:srgbClr val="0070C0"/>
                </a:solidFill>
              </a:rPr>
              <a:t>shot</a:t>
            </a:r>
            <a:r>
              <a:rPr lang="de-DE" dirty="0">
                <a:solidFill>
                  <a:srgbClr val="0070C0"/>
                </a:solidFill>
              </a:rPr>
              <a:t>-on-</a:t>
            </a:r>
            <a:r>
              <a:rPr lang="de-DE" dirty="0" err="1">
                <a:solidFill>
                  <a:srgbClr val="0070C0"/>
                </a:solidFill>
              </a:rPr>
              <a:t>demand</a:t>
            </a:r>
            <a:endParaRPr lang="de-DE" dirty="0">
              <a:solidFill>
                <a:srgbClr val="0070C0"/>
              </a:solidFill>
            </a:endParaRPr>
          </a:p>
          <a:p>
            <a:pPr lvl="2"/>
            <a:r>
              <a:rPr lang="de-DE" dirty="0">
                <a:solidFill>
                  <a:srgbClr val="0070C0"/>
                </a:solidFill>
              </a:rPr>
              <a:t>Max. </a:t>
            </a:r>
            <a:r>
              <a:rPr lang="de-DE" dirty="0" err="1">
                <a:solidFill>
                  <a:srgbClr val="0070C0"/>
                </a:solidFill>
              </a:rPr>
              <a:t>rep</a:t>
            </a:r>
            <a:r>
              <a:rPr lang="de-DE" dirty="0">
                <a:solidFill>
                  <a:srgbClr val="0070C0"/>
                </a:solidFill>
              </a:rPr>
              <a:t> rate*		4.5 MHz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Max. </a:t>
            </a:r>
            <a:r>
              <a:rPr lang="de-DE" dirty="0" err="1">
                <a:solidFill>
                  <a:srgbClr val="0070C0"/>
                </a:solidFill>
              </a:rPr>
              <a:t>average</a:t>
            </a:r>
            <a:r>
              <a:rPr lang="de-DE" dirty="0">
                <a:solidFill>
                  <a:srgbClr val="0070C0"/>
                </a:solidFill>
              </a:rPr>
              <a:t> pulse rate*	27.000 /s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Pulse </a:t>
            </a:r>
            <a:r>
              <a:rPr lang="de-DE" dirty="0" err="1">
                <a:solidFill>
                  <a:srgbClr val="0070C0"/>
                </a:solidFill>
              </a:rPr>
              <a:t>train</a:t>
            </a:r>
            <a:r>
              <a:rPr lang="de-DE" dirty="0">
                <a:solidFill>
                  <a:srgbClr val="0070C0"/>
                </a:solidFill>
              </a:rPr>
              <a:t> rate*		10 Hz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Pulse </a:t>
            </a:r>
            <a:r>
              <a:rPr lang="de-DE" dirty="0" err="1">
                <a:solidFill>
                  <a:srgbClr val="0070C0"/>
                </a:solidFill>
              </a:rPr>
              <a:t>train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duration</a:t>
            </a:r>
            <a:r>
              <a:rPr lang="de-DE" dirty="0">
                <a:solidFill>
                  <a:srgbClr val="0070C0"/>
                </a:solidFill>
              </a:rPr>
              <a:t>*	800 µs</a:t>
            </a:r>
          </a:p>
          <a:p>
            <a:pPr lvl="2"/>
            <a:endParaRPr lang="de-DE" dirty="0"/>
          </a:p>
          <a:p>
            <a:pPr lvl="2"/>
            <a:endParaRPr lang="de-D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7520000-7267-5464-CC4A-8B45F9D29E90}"/>
              </a:ext>
            </a:extLst>
          </p:cNvPr>
          <p:cNvSpPr txBox="1">
            <a:spLocks/>
          </p:cNvSpPr>
          <p:nvPr/>
        </p:nvSpPr>
        <p:spPr>
          <a:xfrm>
            <a:off x="6276724" y="1684422"/>
            <a:ext cx="3053393" cy="45949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57188" indent="-357188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bg2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357188" algn="l" defTabSz="914400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FontTx/>
              <a:buBlip>
                <a:blip r:embed="rId3"/>
              </a:buBlip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2663" indent="-268288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►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2538" indent="-263525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Þ"/>
              <a:defRPr sz="1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4pPr>
            <a:lvl5pPr marL="1166813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Extension </a:t>
            </a:r>
            <a:r>
              <a:rPr lang="de-DE" dirty="0" err="1"/>
              <a:t>options</a:t>
            </a:r>
            <a:r>
              <a:rPr lang="de-DE" dirty="0"/>
              <a:t> …</a:t>
            </a:r>
          </a:p>
          <a:p>
            <a:pPr lvl="2"/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250 eV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50 - 80 keV</a:t>
            </a:r>
          </a:p>
          <a:p>
            <a:pPr lvl="2"/>
            <a:r>
              <a:rPr lang="de-DE" dirty="0" err="1">
                <a:solidFill>
                  <a:srgbClr val="0070C0"/>
                </a:solidFill>
              </a:rPr>
              <a:t>few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nJ</a:t>
            </a:r>
            <a:r>
              <a:rPr lang="de-DE" dirty="0">
                <a:solidFill>
                  <a:srgbClr val="0070C0"/>
                </a:solidFill>
              </a:rPr>
              <a:t> ?</a:t>
            </a:r>
          </a:p>
          <a:p>
            <a:pPr lvl="2"/>
            <a:r>
              <a:rPr lang="de-DE" dirty="0" err="1">
                <a:solidFill>
                  <a:srgbClr val="0070C0"/>
                </a:solidFill>
              </a:rPr>
              <a:t>few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mJ</a:t>
            </a:r>
            <a:endParaRPr lang="de-DE" dirty="0">
              <a:solidFill>
                <a:srgbClr val="0070C0"/>
              </a:solidFill>
            </a:endParaRPr>
          </a:p>
          <a:p>
            <a:pPr lvl="2"/>
            <a:r>
              <a:rPr lang="de-DE" dirty="0">
                <a:solidFill>
                  <a:srgbClr val="0070C0"/>
                </a:solidFill>
              </a:rPr>
              <a:t>&lt; 100 </a:t>
            </a:r>
            <a:r>
              <a:rPr lang="de-DE" dirty="0" err="1">
                <a:solidFill>
                  <a:srgbClr val="0070C0"/>
                </a:solidFill>
              </a:rPr>
              <a:t>as</a:t>
            </a:r>
            <a:r>
              <a:rPr lang="de-DE" dirty="0">
                <a:solidFill>
                  <a:srgbClr val="0070C0"/>
                </a:solidFill>
              </a:rPr>
              <a:t> ?</a:t>
            </a:r>
          </a:p>
          <a:p>
            <a:pPr lvl="2"/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20-30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</a:rPr>
              <a:t>fs</a:t>
            </a:r>
            <a:endParaRPr lang="de-DE" dirty="0">
              <a:solidFill>
                <a:schemeClr val="bg1">
                  <a:lumMod val="65000"/>
                </a:schemeClr>
              </a:solidFill>
            </a:endParaRPr>
          </a:p>
          <a:p>
            <a:pPr lvl="2"/>
            <a:r>
              <a:rPr lang="de-DE" dirty="0">
                <a:solidFill>
                  <a:srgbClr val="0070C0"/>
                </a:solidFill>
              </a:rPr>
              <a:t>&lt; 0.05 % ?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0.1 – </a:t>
            </a:r>
            <a:r>
              <a:rPr lang="de-DE" dirty="0" err="1">
                <a:solidFill>
                  <a:srgbClr val="0070C0"/>
                </a:solidFill>
              </a:rPr>
              <a:t>few</a:t>
            </a:r>
            <a:r>
              <a:rPr lang="de-DE" dirty="0">
                <a:solidFill>
                  <a:srgbClr val="0070C0"/>
                </a:solidFill>
              </a:rPr>
              <a:t> % (?)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100% (&lt;20 keV, ?)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Fully ?</a:t>
            </a:r>
          </a:p>
          <a:p>
            <a:pPr lvl="2"/>
            <a:r>
              <a:rPr lang="de-DE" dirty="0" err="1">
                <a:solidFill>
                  <a:schemeClr val="bg1">
                    <a:lumMod val="65000"/>
                  </a:schemeClr>
                </a:solidFill>
              </a:rPr>
              <a:t>shot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-on-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</a:rPr>
              <a:t>demand</a:t>
            </a:r>
            <a:endParaRPr lang="de-DE" dirty="0">
              <a:solidFill>
                <a:schemeClr val="bg1">
                  <a:lumMod val="65000"/>
                </a:schemeClr>
              </a:solidFill>
            </a:endParaRPr>
          </a:p>
          <a:p>
            <a:pPr lvl="2"/>
            <a:r>
              <a:rPr lang="de-DE" dirty="0">
                <a:solidFill>
                  <a:srgbClr val="0070C0"/>
                </a:solidFill>
              </a:rPr>
              <a:t>9+ MHz ?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1.000.000 /s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&gt;20 Hz</a:t>
            </a:r>
          </a:p>
          <a:p>
            <a:pPr lvl="2"/>
            <a:r>
              <a:rPr lang="de-DE" dirty="0" err="1">
                <a:solidFill>
                  <a:srgbClr val="0070C0"/>
                </a:solidFill>
              </a:rPr>
              <a:t>Few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ms</a:t>
            </a:r>
            <a:endParaRPr lang="de-DE" dirty="0">
              <a:solidFill>
                <a:srgbClr val="0070C0"/>
              </a:solidFill>
            </a:endParaRPr>
          </a:p>
          <a:p>
            <a:pPr lvl="2"/>
            <a:endParaRPr lang="de-DE" dirty="0"/>
          </a:p>
          <a:p>
            <a:pPr lvl="2"/>
            <a:endParaRPr lang="de-D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76F213-1337-D29D-DCBD-6F9F70050173}"/>
              </a:ext>
            </a:extLst>
          </p:cNvPr>
          <p:cNvSpPr txBox="1">
            <a:spLocks/>
          </p:cNvSpPr>
          <p:nvPr/>
        </p:nvSpPr>
        <p:spPr>
          <a:xfrm>
            <a:off x="9390809" y="1684421"/>
            <a:ext cx="3053393" cy="45949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57188" indent="-357188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bg2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357188" algn="l" defTabSz="914400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FontTx/>
              <a:buBlip>
                <a:blip r:embed="rId3"/>
              </a:buBlip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2663" indent="-268288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►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2538" indent="-263525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Þ"/>
              <a:defRPr sz="1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4pPr>
            <a:lvl5pPr marL="1166813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/>
              <a:t>Or</a:t>
            </a:r>
            <a:r>
              <a:rPr lang="de-DE" dirty="0"/>
              <a:t> …</a:t>
            </a:r>
          </a:p>
          <a:p>
            <a:pPr lvl="2"/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r>
              <a:rPr lang="de-DE" dirty="0">
                <a:solidFill>
                  <a:srgbClr val="0070C0"/>
                </a:solidFill>
              </a:rPr>
              <a:t> </a:t>
            </a:r>
          </a:p>
          <a:p>
            <a:pPr lvl="2"/>
            <a:endParaRPr lang="de-DE" dirty="0"/>
          </a:p>
          <a:p>
            <a:pPr lvl="2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411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5FC76-A51C-15B7-FA5F-E907396D7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Other </a:t>
            </a:r>
            <a:r>
              <a:rPr lang="de-DE" dirty="0" err="1"/>
              <a:t>extensions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61EE0-69D0-5DAE-BD6C-ECA7AE996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New 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instruments</a:t>
            </a:r>
            <a:endParaRPr lang="de-DE" dirty="0"/>
          </a:p>
          <a:p>
            <a:pPr lvl="1"/>
            <a:r>
              <a:rPr lang="de-DE" dirty="0" err="1"/>
              <a:t>Increasing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instruments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operated</a:t>
            </a:r>
            <a:r>
              <a:rPr lang="de-DE" dirty="0"/>
              <a:t> </a:t>
            </a:r>
            <a:r>
              <a:rPr lang="de-DE" dirty="0" err="1"/>
              <a:t>simultaneously</a:t>
            </a:r>
            <a:r>
              <a:rPr lang="de-DE" dirty="0"/>
              <a:t> </a:t>
            </a:r>
          </a:p>
          <a:p>
            <a:pPr lvl="1"/>
            <a:r>
              <a:rPr lang="de-DE" dirty="0" err="1"/>
              <a:t>Dedication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instruments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r>
              <a:rPr lang="de-DE" dirty="0"/>
              <a:t>/</a:t>
            </a:r>
            <a:r>
              <a:rPr lang="de-DE" dirty="0" err="1"/>
              <a:t>techniques</a:t>
            </a:r>
            <a:endParaRPr lang="de-DE" dirty="0"/>
          </a:p>
          <a:p>
            <a:pPr lvl="1"/>
            <a:endParaRPr lang="de-DE" dirty="0"/>
          </a:p>
          <a:p>
            <a:r>
              <a:rPr lang="de-DE" dirty="0"/>
              <a:t>New User </a:t>
            </a:r>
            <a:r>
              <a:rPr lang="de-DE" dirty="0" err="1"/>
              <a:t>services</a:t>
            </a:r>
            <a:r>
              <a:rPr lang="de-DE" dirty="0"/>
              <a:t> (?)</a:t>
            </a:r>
          </a:p>
          <a:p>
            <a:pPr lvl="1"/>
            <a:r>
              <a:rPr lang="de-DE" dirty="0" err="1"/>
              <a:t>Enable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/</a:t>
            </a:r>
            <a:r>
              <a:rPr lang="de-DE" dirty="0" err="1"/>
              <a:t>unexperienced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European XFEL</a:t>
            </a:r>
          </a:p>
          <a:p>
            <a:pPr lvl="1"/>
            <a:r>
              <a:rPr lang="de-DE" dirty="0"/>
              <a:t>Mail-in </a:t>
            </a:r>
            <a:r>
              <a:rPr lang="de-DE" dirty="0" err="1"/>
              <a:t>services</a:t>
            </a:r>
            <a:endParaRPr lang="de-DE" dirty="0"/>
          </a:p>
          <a:p>
            <a:pPr lvl="1"/>
            <a:r>
              <a:rPr lang="de-DE" dirty="0"/>
              <a:t>Industrial (</a:t>
            </a:r>
            <a:r>
              <a:rPr lang="de-DE" dirty="0" err="1"/>
              <a:t>proprietary</a:t>
            </a:r>
            <a:r>
              <a:rPr lang="de-DE" dirty="0"/>
              <a:t>) </a:t>
            </a:r>
            <a:r>
              <a:rPr lang="de-DE" dirty="0" err="1"/>
              <a:t>usage</a:t>
            </a:r>
            <a:endParaRPr lang="de-DE" dirty="0"/>
          </a:p>
          <a:p>
            <a:pPr lvl="1"/>
            <a:r>
              <a:rPr lang="de-DE" dirty="0"/>
              <a:t>…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4689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6577-9B18-F434-F40F-5B0A12C5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Boundary conditions</a:t>
            </a:r>
            <a:br>
              <a:rPr lang="en-US" dirty="0"/>
            </a:b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CD609-51A2-01CA-5B11-6E1FB5D23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867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28542-4543-805E-CB13-F39F68664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Variety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boundary</a:t>
            </a:r>
            <a:r>
              <a:rPr lang="de-DE" dirty="0"/>
              <a:t> </a:t>
            </a:r>
            <a:r>
              <a:rPr lang="de-DE" dirty="0" err="1"/>
              <a:t>conditions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4ADB4-7FB0-8520-3E43-9F9E1AE60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Public </a:t>
            </a:r>
            <a:r>
              <a:rPr lang="de-DE" dirty="0" err="1"/>
              <a:t>impact</a:t>
            </a:r>
            <a:endParaRPr lang="de-DE" dirty="0"/>
          </a:p>
          <a:p>
            <a:pPr lvl="1"/>
            <a:r>
              <a:rPr lang="de-DE" dirty="0"/>
              <a:t>Location and </a:t>
            </a:r>
            <a:r>
              <a:rPr lang="de-DE" dirty="0" err="1"/>
              <a:t>site</a:t>
            </a:r>
            <a:r>
              <a:rPr lang="de-DE" dirty="0"/>
              <a:t> </a:t>
            </a:r>
            <a:r>
              <a:rPr lang="de-DE" dirty="0" err="1"/>
              <a:t>considerations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Radiation </a:t>
            </a:r>
            <a:r>
              <a:rPr lang="de-DE" dirty="0" err="1"/>
              <a:t>safety</a:t>
            </a:r>
            <a:r>
              <a:rPr lang="de-DE" dirty="0"/>
              <a:t> </a:t>
            </a:r>
            <a:r>
              <a:rPr lang="de-DE" dirty="0" err="1"/>
              <a:t>impact</a:t>
            </a:r>
            <a:endParaRPr lang="de-DE" dirty="0"/>
          </a:p>
          <a:p>
            <a:pPr lvl="1"/>
            <a:r>
              <a:rPr lang="de-DE" dirty="0"/>
              <a:t>Plan </a:t>
            </a:r>
            <a:r>
              <a:rPr lang="de-DE" dirty="0" err="1"/>
              <a:t>approval</a:t>
            </a:r>
            <a:r>
              <a:rPr lang="de-DE" dirty="0"/>
              <a:t> </a:t>
            </a:r>
            <a:r>
              <a:rPr lang="de-DE" dirty="0" err="1"/>
              <a:t>procedure</a:t>
            </a:r>
            <a:r>
              <a:rPr lang="de-DE" dirty="0"/>
              <a:t> (incl. </a:t>
            </a:r>
            <a:r>
              <a:rPr lang="de-DE" dirty="0" err="1"/>
              <a:t>extension</a:t>
            </a:r>
            <a:r>
              <a:rPr lang="de-DE" dirty="0"/>
              <a:t> </a:t>
            </a:r>
            <a:r>
              <a:rPr lang="de-DE" dirty="0" err="1"/>
              <a:t>forecast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Energy </a:t>
            </a:r>
            <a:r>
              <a:rPr lang="de-DE" dirty="0" err="1"/>
              <a:t>consumption</a:t>
            </a:r>
            <a:r>
              <a:rPr lang="de-DE" dirty="0"/>
              <a:t> (</a:t>
            </a:r>
            <a:r>
              <a:rPr lang="de-DE" dirty="0" err="1"/>
              <a:t>t.b.d</a:t>
            </a:r>
            <a:r>
              <a:rPr lang="de-DE" dirty="0"/>
              <a:t>.)</a:t>
            </a:r>
          </a:p>
          <a:p>
            <a:pPr lvl="1"/>
            <a:endParaRPr lang="de-DE" dirty="0"/>
          </a:p>
          <a:p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specialization</a:t>
            </a:r>
            <a:r>
              <a:rPr lang="de-DE" dirty="0"/>
              <a:t>/</a:t>
            </a:r>
            <a:r>
              <a:rPr lang="de-DE" dirty="0" err="1"/>
              <a:t>priorities</a:t>
            </a:r>
            <a:endParaRPr lang="de-DE" dirty="0"/>
          </a:p>
          <a:p>
            <a:pPr lvl="1"/>
            <a:r>
              <a:rPr lang="de-DE" dirty="0"/>
              <a:t>Hard x-</a:t>
            </a:r>
            <a:r>
              <a:rPr lang="de-DE" dirty="0" err="1"/>
              <a:t>ray</a:t>
            </a:r>
            <a:r>
              <a:rPr lang="de-DE" dirty="0"/>
              <a:t> FEL (w. soft x-</a:t>
            </a:r>
            <a:r>
              <a:rPr lang="de-DE" dirty="0" err="1"/>
              <a:t>ray</a:t>
            </a:r>
            <a:r>
              <a:rPr lang="de-DE" dirty="0"/>
              <a:t> </a:t>
            </a:r>
            <a:r>
              <a:rPr lang="de-DE" dirty="0" err="1"/>
              <a:t>extension</a:t>
            </a:r>
            <a:r>
              <a:rPr lang="de-DE" dirty="0"/>
              <a:t>), high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, high </a:t>
            </a:r>
            <a:r>
              <a:rPr lang="de-DE" dirty="0" err="1"/>
              <a:t>rep</a:t>
            </a:r>
            <a:r>
              <a:rPr lang="de-DE" dirty="0"/>
              <a:t> rate, high </a:t>
            </a:r>
            <a:r>
              <a:rPr lang="de-DE" dirty="0" err="1"/>
              <a:t>photon</a:t>
            </a:r>
            <a:r>
              <a:rPr lang="de-DE" dirty="0"/>
              <a:t> </a:t>
            </a:r>
            <a:r>
              <a:rPr lang="de-DE" dirty="0" err="1"/>
              <a:t>energies</a:t>
            </a:r>
            <a:r>
              <a:rPr lang="de-DE" dirty="0"/>
              <a:t>, </a:t>
            </a:r>
            <a:r>
              <a:rPr lang="de-DE" dirty="0" err="1"/>
              <a:t>attosecond</a:t>
            </a:r>
            <a:r>
              <a:rPr lang="de-DE" dirty="0"/>
              <a:t> pulse </a:t>
            </a:r>
            <a:r>
              <a:rPr lang="de-DE" dirty="0" err="1"/>
              <a:t>delivery</a:t>
            </a:r>
            <a:endParaRPr lang="de-DE" dirty="0"/>
          </a:p>
          <a:p>
            <a:pPr lvl="1"/>
            <a:r>
              <a:rPr lang="de-DE" dirty="0"/>
              <a:t>SC </a:t>
            </a: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trimmed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high </a:t>
            </a:r>
            <a:r>
              <a:rPr lang="de-DE" dirty="0" err="1"/>
              <a:t>repetition</a:t>
            </a:r>
            <a:r>
              <a:rPr lang="de-DE" dirty="0"/>
              <a:t> </a:t>
            </a:r>
            <a:r>
              <a:rPr lang="de-DE" dirty="0" err="1"/>
              <a:t>rates</a:t>
            </a:r>
            <a:r>
              <a:rPr lang="de-DE" dirty="0"/>
              <a:t> and high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energies</a:t>
            </a:r>
            <a:endParaRPr lang="de-DE" dirty="0"/>
          </a:p>
          <a:p>
            <a:pPr lvl="1"/>
            <a:endParaRPr lang="de-DE" dirty="0"/>
          </a:p>
          <a:p>
            <a:r>
              <a:rPr lang="de-DE" dirty="0"/>
              <a:t>Funding </a:t>
            </a:r>
            <a:r>
              <a:rPr lang="de-DE" dirty="0" err="1"/>
              <a:t>limitations</a:t>
            </a:r>
            <a:endParaRPr lang="de-DE" dirty="0"/>
          </a:p>
          <a:p>
            <a:pPr lvl="1"/>
            <a:r>
              <a:rPr lang="de-DE" dirty="0"/>
              <a:t>In </a:t>
            </a:r>
            <a:r>
              <a:rPr lang="de-DE" dirty="0" err="1"/>
              <a:t>principle</a:t>
            </a:r>
            <a:r>
              <a:rPr lang="de-DE" dirty="0"/>
              <a:t> a </a:t>
            </a:r>
            <a:r>
              <a:rPr lang="de-DE" dirty="0" err="1"/>
              <a:t>significant</a:t>
            </a:r>
            <a:r>
              <a:rPr lang="de-DE" dirty="0"/>
              <a:t> </a:t>
            </a:r>
            <a:r>
              <a:rPr lang="de-DE" dirty="0" err="1"/>
              <a:t>boundary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, 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difficult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define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4709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B7F96-1DB6-FF05-B95A-B40CB36E6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Current</a:t>
            </a:r>
            <a:r>
              <a:rPr lang="de-DE" dirty="0"/>
              <a:t> and </a:t>
            </a:r>
            <a:r>
              <a:rPr lang="de-DE" dirty="0" err="1"/>
              <a:t>future</a:t>
            </a:r>
            <a:r>
              <a:rPr lang="de-DE" dirty="0"/>
              <a:t> </a:t>
            </a:r>
            <a:r>
              <a:rPr lang="de-DE" dirty="0" err="1"/>
              <a:t>assets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European XFEL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59A37-6B85-47F6-1D56-6A594843B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Layout and </a:t>
            </a:r>
            <a:r>
              <a:rPr lang="de-DE" dirty="0" err="1"/>
              <a:t>systems</a:t>
            </a:r>
            <a:endParaRPr lang="de-DE" dirty="0"/>
          </a:p>
          <a:p>
            <a:pPr lvl="1"/>
            <a:r>
              <a:rPr lang="de-DE" dirty="0"/>
              <a:t>Long(</a:t>
            </a:r>
            <a:r>
              <a:rPr lang="de-DE" dirty="0" err="1"/>
              <a:t>est</a:t>
            </a:r>
            <a:r>
              <a:rPr lang="de-DE" dirty="0"/>
              <a:t>) </a:t>
            </a: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possibility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2 </a:t>
            </a:r>
            <a:r>
              <a:rPr lang="de-DE" dirty="0" err="1"/>
              <a:t>injectors</a:t>
            </a:r>
            <a:r>
              <a:rPr lang="de-DE" dirty="0"/>
              <a:t> and </a:t>
            </a:r>
            <a:r>
              <a:rPr lang="de-DE" dirty="0" err="1"/>
              <a:t>branch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2nd FEL fan</a:t>
            </a:r>
          </a:p>
          <a:p>
            <a:pPr lvl="1"/>
            <a:r>
              <a:rPr lang="de-DE" dirty="0"/>
              <a:t>Long FEL </a:t>
            </a:r>
            <a:r>
              <a:rPr lang="de-DE" dirty="0" err="1"/>
              <a:t>sections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FELs</a:t>
            </a:r>
          </a:p>
          <a:p>
            <a:pPr lvl="1"/>
            <a:r>
              <a:rPr lang="de-DE" dirty="0"/>
              <a:t>Still 1 FEL and 1 </a:t>
            </a:r>
            <a:r>
              <a:rPr lang="de-DE" dirty="0" err="1"/>
              <a:t>beamline</a:t>
            </a:r>
            <a:r>
              <a:rPr lang="de-DE" dirty="0"/>
              <a:t> </a:t>
            </a:r>
            <a:r>
              <a:rPr lang="de-DE" dirty="0" err="1"/>
              <a:t>unassigned</a:t>
            </a:r>
            <a:endParaRPr lang="de-DE" dirty="0"/>
          </a:p>
          <a:p>
            <a:pPr lvl="1"/>
            <a:r>
              <a:rPr lang="de-DE" dirty="0"/>
              <a:t>2nd FEL fan and 2nd </a:t>
            </a:r>
            <a:r>
              <a:rPr lang="de-DE" dirty="0" err="1"/>
              <a:t>experiment</a:t>
            </a:r>
            <a:r>
              <a:rPr lang="de-DE" dirty="0"/>
              <a:t> hall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requested</a:t>
            </a:r>
            <a:r>
              <a:rPr lang="de-DE" dirty="0"/>
              <a:t> and </a:t>
            </a:r>
            <a:r>
              <a:rPr lang="de-DE" dirty="0" err="1"/>
              <a:t>are</a:t>
            </a:r>
            <a:r>
              <a:rPr lang="de-DE" dirty="0"/>
              <a:t> possible</a:t>
            </a:r>
          </a:p>
          <a:p>
            <a:pPr lvl="1"/>
            <a:endParaRPr lang="de-DE" dirty="0"/>
          </a:p>
          <a:p>
            <a:r>
              <a:rPr lang="de-DE" dirty="0"/>
              <a:t>Operation </a:t>
            </a:r>
            <a:r>
              <a:rPr lang="de-DE" dirty="0" err="1"/>
              <a:t>experience</a:t>
            </a:r>
            <a:endParaRPr lang="de-DE" dirty="0"/>
          </a:p>
          <a:p>
            <a:pPr lvl="1"/>
            <a:r>
              <a:rPr lang="de-DE" dirty="0"/>
              <a:t>Extreme high </a:t>
            </a:r>
            <a:r>
              <a:rPr lang="de-DE" dirty="0" err="1"/>
              <a:t>stability</a:t>
            </a:r>
            <a:r>
              <a:rPr lang="de-DE" dirty="0"/>
              <a:t> in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bunch</a:t>
            </a:r>
            <a:r>
              <a:rPr lang="de-DE" dirty="0"/>
              <a:t> / x-</a:t>
            </a:r>
            <a:r>
              <a:rPr lang="de-DE" dirty="0" err="1"/>
              <a:t>ray</a:t>
            </a:r>
            <a:r>
              <a:rPr lang="de-DE" dirty="0"/>
              <a:t> pulse </a:t>
            </a:r>
            <a:r>
              <a:rPr lang="de-DE" dirty="0" err="1"/>
              <a:t>delivery</a:t>
            </a:r>
            <a:endParaRPr lang="de-DE" dirty="0"/>
          </a:p>
          <a:p>
            <a:pPr lvl="1"/>
            <a:r>
              <a:rPr lang="de-DE" dirty="0" err="1"/>
              <a:t>Injector</a:t>
            </a:r>
            <a:r>
              <a:rPr lang="de-DE" dirty="0"/>
              <a:t> operational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low</a:t>
            </a:r>
            <a:r>
              <a:rPr lang="de-DE" dirty="0"/>
              <a:t> </a:t>
            </a:r>
            <a:r>
              <a:rPr lang="de-DE" dirty="0" err="1"/>
              <a:t>emittance</a:t>
            </a:r>
            <a:r>
              <a:rPr lang="de-DE" dirty="0"/>
              <a:t> and high </a:t>
            </a:r>
            <a:r>
              <a:rPr lang="de-DE" dirty="0" err="1"/>
              <a:t>repetition</a:t>
            </a:r>
            <a:r>
              <a:rPr lang="de-DE" dirty="0"/>
              <a:t> rate</a:t>
            </a:r>
          </a:p>
          <a:p>
            <a:pPr lvl="1"/>
            <a:r>
              <a:rPr lang="de-DE" dirty="0"/>
              <a:t>First FEL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operating</a:t>
            </a:r>
            <a:r>
              <a:rPr lang="de-DE" dirty="0"/>
              <a:t> in </a:t>
            </a:r>
            <a:r>
              <a:rPr lang="de-DE" dirty="0" err="1"/>
              <a:t>multiplexing</a:t>
            </a:r>
            <a:r>
              <a:rPr lang="de-DE" dirty="0"/>
              <a:t> </a:t>
            </a:r>
            <a:r>
              <a:rPr lang="de-DE" dirty="0" err="1"/>
              <a:t>mode</a:t>
            </a:r>
            <a:r>
              <a:rPr lang="de-DE" dirty="0"/>
              <a:t> </a:t>
            </a:r>
            <a:r>
              <a:rPr lang="de-DE" dirty="0" err="1"/>
              <a:t>delivering</a:t>
            </a:r>
            <a:r>
              <a:rPr lang="de-DE" dirty="0"/>
              <a:t> </a:t>
            </a:r>
            <a:r>
              <a:rPr lang="de-DE" dirty="0" err="1"/>
              <a:t>bunches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dedicated</a:t>
            </a:r>
            <a:r>
              <a:rPr lang="de-DE" dirty="0"/>
              <a:t> </a:t>
            </a:r>
            <a:r>
              <a:rPr lang="de-DE" dirty="0" err="1"/>
              <a:t>parameters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different FELs (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FELs still </a:t>
            </a:r>
            <a:r>
              <a:rPr lang="de-DE" dirty="0" err="1"/>
              <a:t>to</a:t>
            </a:r>
            <a:r>
              <a:rPr lang="de-DE" dirty="0"/>
              <a:t> date </a:t>
            </a:r>
            <a:r>
              <a:rPr lang="de-DE" dirty="0" err="1"/>
              <a:t>operate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1 </a:t>
            </a:r>
            <a:r>
              <a:rPr lang="de-DE" dirty="0" err="1"/>
              <a:t>experiment</a:t>
            </a:r>
            <a:r>
              <a:rPr lang="de-DE" dirty="0"/>
              <a:t> at a time)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9494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DD12A-9FE1-E8D1-6FFF-40AA9F4A1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boundary</a:t>
            </a:r>
            <a:r>
              <a:rPr lang="de-DE" dirty="0"/>
              <a:t> </a:t>
            </a:r>
            <a:r>
              <a:rPr lang="de-DE" dirty="0" err="1"/>
              <a:t>conditions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5C34D-1B61-6359-9268-6DAA246AA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6469638" cy="4490911"/>
          </a:xfrm>
        </p:spPr>
        <p:txBody>
          <a:bodyPr/>
          <a:lstStyle/>
          <a:p>
            <a:r>
              <a:rPr lang="de-DE" dirty="0"/>
              <a:t>Keep </a:t>
            </a:r>
            <a:r>
              <a:rPr lang="de-DE" dirty="0" err="1"/>
              <a:t>major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layout</a:t>
            </a:r>
            <a:endParaRPr lang="de-DE" dirty="0"/>
          </a:p>
          <a:p>
            <a:pPr lvl="1"/>
            <a:r>
              <a:rPr lang="de-DE" dirty="0"/>
              <a:t>Will not </a:t>
            </a:r>
            <a:r>
              <a:rPr lang="de-DE" dirty="0" err="1"/>
              <a:t>consider</a:t>
            </a:r>
            <a:r>
              <a:rPr lang="de-DE" dirty="0"/>
              <a:t> a 2nd </a:t>
            </a:r>
            <a:r>
              <a:rPr lang="de-DE" dirty="0" err="1"/>
              <a:t>facility</a:t>
            </a:r>
            <a:r>
              <a:rPr lang="de-DE" dirty="0"/>
              <a:t> separate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, e.g.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proposing</a:t>
            </a:r>
            <a:r>
              <a:rPr lang="de-DE" dirty="0"/>
              <a:t> a separate </a:t>
            </a:r>
            <a:r>
              <a:rPr lang="de-DE" dirty="0" err="1"/>
              <a:t>installation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a different </a:t>
            </a:r>
            <a:r>
              <a:rPr lang="de-DE" dirty="0" err="1"/>
              <a:t>orientation</a:t>
            </a:r>
            <a:r>
              <a:rPr lang="de-DE" dirty="0"/>
              <a:t>.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r>
              <a:rPr lang="de-DE" dirty="0" err="1"/>
              <a:t>Stay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tunnel</a:t>
            </a:r>
            <a:r>
              <a:rPr lang="de-DE" dirty="0"/>
              <a:t> and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accelerator</a:t>
            </a:r>
            <a:endParaRPr lang="de-DE" dirty="0"/>
          </a:p>
          <a:p>
            <a:pPr lvl="1"/>
            <a:r>
              <a:rPr lang="de-DE" dirty="0"/>
              <a:t>Upgrade </a:t>
            </a:r>
            <a:r>
              <a:rPr lang="de-DE" dirty="0" err="1"/>
              <a:t>shall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accelerator</a:t>
            </a:r>
            <a:r>
              <a:rPr lang="de-DE" dirty="0"/>
              <a:t>, e.g. not </a:t>
            </a:r>
            <a:r>
              <a:rPr lang="de-DE" dirty="0" err="1"/>
              <a:t>propose</a:t>
            </a:r>
            <a:r>
              <a:rPr lang="de-DE" dirty="0"/>
              <a:t> a </a:t>
            </a:r>
            <a:r>
              <a:rPr lang="de-DE" dirty="0" err="1"/>
              <a:t>second</a:t>
            </a:r>
            <a:r>
              <a:rPr lang="de-DE" dirty="0"/>
              <a:t>, separate </a:t>
            </a: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placed</a:t>
            </a:r>
            <a:r>
              <a:rPr lang="de-DE" dirty="0"/>
              <a:t> in a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tunnel</a:t>
            </a:r>
            <a:r>
              <a:rPr lang="de-DE" dirty="0"/>
              <a:t>. </a:t>
            </a:r>
          </a:p>
          <a:p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434E97-92BA-9663-0B6E-1332F46DB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988" y="2216728"/>
            <a:ext cx="6101340" cy="219969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B330CF9-086C-EAB1-F3EF-0D944FCDC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1715" y="4565071"/>
            <a:ext cx="4700424" cy="1929551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A1EAC7D7-5B36-1B42-AD04-E63C16ED00A2}"/>
              </a:ext>
            </a:extLst>
          </p:cNvPr>
          <p:cNvGrpSpPr/>
          <p:nvPr/>
        </p:nvGrpSpPr>
        <p:grpSpPr>
          <a:xfrm>
            <a:off x="6585526" y="2476376"/>
            <a:ext cx="4687460" cy="1795445"/>
            <a:chOff x="6557818" y="712232"/>
            <a:chExt cx="4687460" cy="1795445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5F1C027-BC39-4C3B-9A2E-DC510FF06974}"/>
                </a:ext>
              </a:extLst>
            </p:cNvPr>
            <p:cNvCxnSpPr/>
            <p:nvPr/>
          </p:nvCxnSpPr>
          <p:spPr>
            <a:xfrm>
              <a:off x="6557818" y="712232"/>
              <a:ext cx="4664364" cy="176311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5A06FA0-0B4C-7C37-BB44-6A544BEFE4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80914" y="744564"/>
              <a:ext cx="4664364" cy="176311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F3103AC-61D5-13A3-332D-DEC7601FC041}"/>
              </a:ext>
            </a:extLst>
          </p:cNvPr>
          <p:cNvGrpSpPr/>
          <p:nvPr/>
        </p:nvGrpSpPr>
        <p:grpSpPr>
          <a:xfrm>
            <a:off x="7153556" y="4568417"/>
            <a:ext cx="4687460" cy="1795445"/>
            <a:chOff x="6557818" y="712232"/>
            <a:chExt cx="4687460" cy="1795445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40A760A-6700-0435-CC86-D4A170858449}"/>
                </a:ext>
              </a:extLst>
            </p:cNvPr>
            <p:cNvCxnSpPr/>
            <p:nvPr/>
          </p:nvCxnSpPr>
          <p:spPr>
            <a:xfrm>
              <a:off x="6557818" y="712232"/>
              <a:ext cx="4664364" cy="176311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FBC268D-0852-3D69-EE6E-0D2087E990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80914" y="744564"/>
              <a:ext cx="4664364" cy="176311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497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08216-FFDB-6317-51B2-B5254F02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Scope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meeting</a:t>
            </a:r>
            <a:r>
              <a:rPr lang="de-DE" dirty="0"/>
              <a:t> &amp; </a:t>
            </a:r>
            <a:r>
              <a:rPr lang="de-DE" dirty="0" err="1"/>
              <a:t>agenda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B3D69-9018-8C20-1420-14CD92DB3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Primary </a:t>
            </a:r>
            <a:r>
              <a:rPr lang="de-DE" dirty="0" err="1"/>
              <a:t>target</a:t>
            </a:r>
            <a:r>
              <a:rPr lang="de-DE" dirty="0"/>
              <a:t>: </a:t>
            </a:r>
            <a:r>
              <a:rPr lang="de-DE" dirty="0" err="1"/>
              <a:t>provide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(and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staff</a:t>
            </a:r>
            <a:r>
              <a:rPr lang="de-DE" dirty="0"/>
              <a:t> …)</a:t>
            </a:r>
          </a:p>
          <a:p>
            <a:pPr lvl="1"/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target</a:t>
            </a:r>
            <a:r>
              <a:rPr lang="de-DE" dirty="0"/>
              <a:t> and </a:t>
            </a:r>
            <a:r>
              <a:rPr lang="de-DE" dirty="0" err="1"/>
              <a:t>motivation</a:t>
            </a:r>
            <a:endParaRPr lang="de-DE" dirty="0"/>
          </a:p>
          <a:p>
            <a:pPr lvl="1"/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boundary</a:t>
            </a:r>
            <a:r>
              <a:rPr lang="de-DE" dirty="0"/>
              <a:t> </a:t>
            </a:r>
            <a:r>
              <a:rPr lang="de-DE" dirty="0" err="1"/>
              <a:t>conditions</a:t>
            </a:r>
            <a:endParaRPr lang="de-DE" dirty="0"/>
          </a:p>
          <a:p>
            <a:pPr lvl="1"/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options</a:t>
            </a:r>
            <a:endParaRPr lang="de-DE" dirty="0"/>
          </a:p>
          <a:p>
            <a:pPr lvl="1"/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path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proposal</a:t>
            </a:r>
            <a:r>
              <a:rPr lang="de-DE" dirty="0"/>
              <a:t> and upgrade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alike</a:t>
            </a:r>
            <a:endParaRPr lang="de-DE" dirty="0"/>
          </a:p>
          <a:p>
            <a:r>
              <a:rPr lang="de-DE" dirty="0" err="1"/>
              <a:t>Secondary</a:t>
            </a:r>
            <a:r>
              <a:rPr lang="de-DE" dirty="0"/>
              <a:t> </a:t>
            </a:r>
            <a:r>
              <a:rPr lang="de-DE" dirty="0" err="1"/>
              <a:t>target</a:t>
            </a:r>
            <a:r>
              <a:rPr lang="de-DE" dirty="0"/>
              <a:t>: </a:t>
            </a:r>
            <a:r>
              <a:rPr lang="de-DE" dirty="0" err="1"/>
              <a:t>clarify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point</a:t>
            </a:r>
            <a:endParaRPr lang="de-DE" dirty="0"/>
          </a:p>
          <a:p>
            <a:pPr lvl="1"/>
            <a:r>
              <a:rPr lang="de-DE" dirty="0" err="1"/>
              <a:t>attempt</a:t>
            </a:r>
            <a:r>
              <a:rPr lang="de-DE" dirty="0"/>
              <a:t> </a:t>
            </a:r>
            <a:r>
              <a:rPr lang="de-DE" dirty="0" err="1"/>
              <a:t>mapping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European XFEL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x-</a:t>
            </a:r>
            <a:r>
              <a:rPr lang="de-DE" dirty="0" err="1"/>
              <a:t>ray</a:t>
            </a:r>
            <a:r>
              <a:rPr lang="de-DE" dirty="0"/>
              <a:t> beam </a:t>
            </a:r>
            <a:r>
              <a:rPr lang="de-DE" dirty="0" err="1"/>
              <a:t>property</a:t>
            </a:r>
            <a:r>
              <a:rPr lang="de-DE" dirty="0"/>
              <a:t> </a:t>
            </a:r>
            <a:r>
              <a:rPr lang="de-DE" dirty="0" err="1"/>
              <a:t>phase</a:t>
            </a:r>
            <a:r>
              <a:rPr lang="de-DE" dirty="0"/>
              <a:t> </a:t>
            </a:r>
            <a:r>
              <a:rPr lang="de-DE" dirty="0" err="1"/>
              <a:t>space</a:t>
            </a:r>
            <a:endParaRPr lang="de-DE" dirty="0"/>
          </a:p>
          <a:p>
            <a:pPr lvl="1"/>
            <a:endParaRPr lang="de-DE" dirty="0"/>
          </a:p>
          <a:p>
            <a:r>
              <a:rPr lang="en-US" sz="1800" dirty="0">
                <a:effectLst/>
                <a:ea typeface="Aptos" panose="020B0004020202020204" pitchFamily="34" charset="0"/>
              </a:rPr>
              <a:t>Agenda for today</a:t>
            </a:r>
          </a:p>
          <a:p>
            <a:pPr lvl="1"/>
            <a:r>
              <a:rPr lang="en-US" dirty="0">
                <a:effectLst/>
                <a:ea typeface="Aptos" panose="020B0004020202020204" pitchFamily="34" charset="0"/>
              </a:rPr>
              <a:t>Welcome &amp; Intro</a:t>
            </a:r>
            <a:endParaRPr lang="de-DE" dirty="0">
              <a:ea typeface="Aptos" panose="020B0004020202020204" pitchFamily="34" charset="0"/>
            </a:endParaRPr>
          </a:p>
          <a:p>
            <a:pPr lvl="1"/>
            <a:r>
              <a:rPr lang="en-US" dirty="0">
                <a:effectLst/>
                <a:ea typeface="Aptos" panose="020B0004020202020204" pitchFamily="34" charset="0"/>
              </a:rPr>
              <a:t>Analysis of upgrade options (facility </a:t>
            </a:r>
            <a:r>
              <a:rPr lang="en-US" dirty="0">
                <a:ea typeface="Aptos" panose="020B0004020202020204" pitchFamily="34" charset="0"/>
              </a:rPr>
              <a:t>o</a:t>
            </a:r>
            <a:r>
              <a:rPr lang="en-US" dirty="0">
                <a:effectLst/>
                <a:ea typeface="Aptos" panose="020B0004020202020204" pitchFamily="34" charset="0"/>
              </a:rPr>
              <a:t>ptions, operations modes, comparison with other Facilities)</a:t>
            </a:r>
          </a:p>
          <a:p>
            <a:pPr lvl="1"/>
            <a:r>
              <a:rPr lang="en-US" dirty="0">
                <a:ea typeface="Aptos" panose="020B0004020202020204" pitchFamily="34" charset="0"/>
              </a:rPr>
              <a:t>Discussion</a:t>
            </a:r>
            <a:endParaRPr lang="en-US" dirty="0">
              <a:effectLst/>
              <a:ea typeface="Aptos" panose="020B0004020202020204" pitchFamily="34" charset="0"/>
            </a:endParaRPr>
          </a:p>
          <a:p>
            <a:pPr lvl="1"/>
            <a:r>
              <a:rPr lang="en-US" dirty="0">
                <a:ea typeface="Aptos" panose="020B0004020202020204" pitchFamily="34" charset="0"/>
              </a:rPr>
              <a:t>Tea/coffee break</a:t>
            </a:r>
            <a:endParaRPr lang="de-DE" dirty="0">
              <a:ea typeface="Aptos" panose="020B0004020202020204" pitchFamily="34" charset="0"/>
            </a:endParaRPr>
          </a:p>
          <a:p>
            <a:pPr lvl="1"/>
            <a:r>
              <a:rPr lang="en-US" dirty="0">
                <a:effectLst/>
                <a:ea typeface="Aptos" panose="020B0004020202020204" pitchFamily="34" charset="0"/>
              </a:rPr>
              <a:t>Mapping of science </a:t>
            </a:r>
            <a:r>
              <a:rPr lang="en-US" dirty="0">
                <a:ea typeface="Aptos" panose="020B0004020202020204" pitchFamily="34" charset="0"/>
              </a:rPr>
              <a:t>a</a:t>
            </a:r>
            <a:r>
              <a:rPr lang="en-US" dirty="0">
                <a:effectLst/>
                <a:ea typeface="Aptos" panose="020B0004020202020204" pitchFamily="34" charset="0"/>
              </a:rPr>
              <a:t>pplications &lt;-&gt; Beam properties [interactive / flipcharts]</a:t>
            </a:r>
            <a:endParaRPr lang="de-DE" dirty="0">
              <a:ea typeface="Aptos" panose="020B0004020202020204" pitchFamily="34" charset="0"/>
            </a:endParaRPr>
          </a:p>
          <a:p>
            <a:pPr lvl="1"/>
            <a:r>
              <a:rPr lang="de-DE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Open </a:t>
            </a:r>
            <a:r>
              <a:rPr lang="de-DE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discussion</a:t>
            </a:r>
            <a:r>
              <a:rPr lang="de-DE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, e.g. o</a:t>
            </a:r>
            <a:r>
              <a:rPr lang="en-US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ther</a:t>
            </a:r>
            <a:r>
              <a:rPr lang="en-US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techniques/technologies to be considered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567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AC436-B42E-17B5-1AA9-18AF44ADA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Continuation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presently</a:t>
            </a:r>
            <a:r>
              <a:rPr lang="de-DE" dirty="0"/>
              <a:t> </a:t>
            </a:r>
            <a:r>
              <a:rPr lang="de-DE" dirty="0" err="1"/>
              <a:t>supported</a:t>
            </a:r>
            <a:r>
              <a:rPr lang="de-DE" dirty="0"/>
              <a:t>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E1BE7-7F71-3856-D34D-986D9EF1B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European XFEL </a:t>
            </a:r>
            <a:r>
              <a:rPr lang="de-DE" dirty="0" err="1"/>
              <a:t>made</a:t>
            </a:r>
            <a:r>
              <a:rPr lang="de-DE" dirty="0"/>
              <a:t> a </a:t>
            </a:r>
            <a:r>
              <a:rPr lang="de-DE" dirty="0" err="1"/>
              <a:t>significant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offering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opportunities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1.  High Energy Density </a:t>
            </a:r>
            <a:r>
              <a:rPr lang="de-DE" dirty="0" err="1"/>
              <a:t>systems</a:t>
            </a:r>
            <a:r>
              <a:rPr lang="de-DE" dirty="0"/>
              <a:t> and </a:t>
            </a:r>
            <a:r>
              <a:rPr lang="de-DE" dirty="0" err="1"/>
              <a:t>science</a:t>
            </a:r>
            <a:endParaRPr lang="de-DE" dirty="0"/>
          </a:p>
          <a:p>
            <a:pPr lvl="2"/>
            <a:r>
              <a:rPr lang="de-DE" dirty="0"/>
              <a:t>HED/</a:t>
            </a:r>
            <a:r>
              <a:rPr lang="de-DE" dirty="0" err="1"/>
              <a:t>HiBEF</a:t>
            </a:r>
            <a:endParaRPr lang="de-DE" dirty="0"/>
          </a:p>
          <a:p>
            <a:pPr lvl="2"/>
            <a:r>
              <a:rPr lang="de-DE" dirty="0"/>
              <a:t>Fusion </a:t>
            </a:r>
            <a:r>
              <a:rPr lang="de-DE" dirty="0" err="1"/>
              <a:t>instrument</a:t>
            </a:r>
            <a:endParaRPr lang="de-DE" dirty="0"/>
          </a:p>
          <a:p>
            <a:pPr lvl="1"/>
            <a:r>
              <a:rPr lang="de-DE" dirty="0"/>
              <a:t>These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r>
              <a:rPr lang="de-DE" dirty="0"/>
              <a:t> </a:t>
            </a:r>
            <a:r>
              <a:rPr lang="de-DE" dirty="0" err="1"/>
              <a:t>require</a:t>
            </a:r>
            <a:r>
              <a:rPr lang="de-DE" dirty="0"/>
              <a:t> strong </a:t>
            </a:r>
            <a:r>
              <a:rPr lang="de-DE" dirty="0" err="1"/>
              <a:t>drivers</a:t>
            </a:r>
            <a:r>
              <a:rPr lang="de-DE" dirty="0"/>
              <a:t> (</a:t>
            </a:r>
            <a:r>
              <a:rPr lang="de-DE" dirty="0" err="1"/>
              <a:t>laser</a:t>
            </a:r>
            <a:r>
              <a:rPr lang="de-DE" dirty="0"/>
              <a:t>, </a:t>
            </a:r>
            <a:r>
              <a:rPr lang="de-DE" dirty="0" err="1"/>
              <a:t>pulsed</a:t>
            </a:r>
            <a:r>
              <a:rPr lang="de-DE" dirty="0"/>
              <a:t> </a:t>
            </a:r>
            <a:r>
              <a:rPr lang="de-DE" dirty="0" err="1"/>
              <a:t>fields</a:t>
            </a:r>
            <a:r>
              <a:rPr lang="de-DE" dirty="0"/>
              <a:t>)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generate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HED </a:t>
            </a:r>
            <a:r>
              <a:rPr lang="de-DE" dirty="0" err="1"/>
              <a:t>states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typically</a:t>
            </a:r>
            <a:r>
              <a:rPr lang="de-DE" dirty="0"/>
              <a:t> </a:t>
            </a:r>
            <a:r>
              <a:rPr lang="de-DE" dirty="0" err="1"/>
              <a:t>run</a:t>
            </a:r>
            <a:r>
              <a:rPr lang="de-DE" dirty="0"/>
              <a:t> at </a:t>
            </a:r>
            <a:r>
              <a:rPr lang="de-DE" dirty="0" err="1"/>
              <a:t>low</a:t>
            </a:r>
            <a:r>
              <a:rPr lang="de-DE" dirty="0"/>
              <a:t> </a:t>
            </a:r>
            <a:r>
              <a:rPr lang="de-DE" dirty="0" err="1"/>
              <a:t>repetition</a:t>
            </a:r>
            <a:r>
              <a:rPr lang="de-DE" dirty="0"/>
              <a:t> </a:t>
            </a:r>
            <a:r>
              <a:rPr lang="de-DE" dirty="0" err="1"/>
              <a:t>rates</a:t>
            </a:r>
            <a:endParaRPr lang="de-DE" dirty="0"/>
          </a:p>
          <a:p>
            <a:pPr lvl="1"/>
            <a:r>
              <a:rPr lang="de-DE" dirty="0" err="1"/>
              <a:t>Albeit</a:t>
            </a:r>
            <a:r>
              <a:rPr lang="de-DE" dirty="0"/>
              <a:t> not </a:t>
            </a:r>
            <a:r>
              <a:rPr lang="de-DE" dirty="0" err="1"/>
              <a:t>really</a:t>
            </a:r>
            <a:r>
              <a:rPr lang="de-DE" dirty="0"/>
              <a:t> in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signature</a:t>
            </a:r>
            <a:r>
              <a:rPr lang="de-DE" dirty="0"/>
              <a:t> </a:t>
            </a:r>
            <a:r>
              <a:rPr lang="de-DE" dirty="0" err="1"/>
              <a:t>property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high </a:t>
            </a:r>
            <a:r>
              <a:rPr lang="de-DE" dirty="0" err="1"/>
              <a:t>repetition</a:t>
            </a:r>
            <a:r>
              <a:rPr lang="de-DE" dirty="0"/>
              <a:t> rate </a:t>
            </a:r>
            <a:r>
              <a:rPr lang="de-DE" dirty="0" err="1"/>
              <a:t>of</a:t>
            </a:r>
            <a:r>
              <a:rPr lang="de-DE" dirty="0"/>
              <a:t> European XFEL,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considered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sucessful</a:t>
            </a:r>
            <a:r>
              <a:rPr lang="de-DE" dirty="0"/>
              <a:t> and </a:t>
            </a:r>
            <a:r>
              <a:rPr lang="de-DE" dirty="0" err="1"/>
              <a:t>received</a:t>
            </a:r>
            <a:r>
              <a:rPr lang="de-DE" dirty="0"/>
              <a:t> strong support.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2. Soft x-</a:t>
            </a:r>
            <a:r>
              <a:rPr lang="de-DE" dirty="0" err="1"/>
              <a:t>rays</a:t>
            </a:r>
            <a:endParaRPr lang="de-DE" dirty="0"/>
          </a:p>
          <a:p>
            <a:pPr lvl="2"/>
            <a:r>
              <a:rPr lang="de-DE" dirty="0"/>
              <a:t>SQS</a:t>
            </a:r>
          </a:p>
          <a:p>
            <a:pPr lvl="2"/>
            <a:r>
              <a:rPr lang="de-DE" dirty="0"/>
              <a:t>SCS/SXP</a:t>
            </a:r>
          </a:p>
          <a:p>
            <a:pPr lvl="1"/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initially</a:t>
            </a:r>
            <a:r>
              <a:rPr lang="de-DE" dirty="0"/>
              <a:t> </a:t>
            </a:r>
            <a:r>
              <a:rPr lang="de-DE" dirty="0" err="1"/>
              <a:t>proposing</a:t>
            </a:r>
            <a:r>
              <a:rPr lang="de-DE" dirty="0"/>
              <a:t> European XFEL, </a:t>
            </a:r>
            <a:r>
              <a:rPr lang="de-DE" dirty="0" err="1"/>
              <a:t>it</a:t>
            </a:r>
            <a:r>
              <a:rPr lang="de-DE" dirty="0"/>
              <a:t> was </a:t>
            </a:r>
            <a:r>
              <a:rPr lang="de-DE" dirty="0" err="1"/>
              <a:t>natural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cover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range</a:t>
            </a:r>
            <a:r>
              <a:rPr lang="de-DE" dirty="0"/>
              <a:t> </a:t>
            </a:r>
            <a:r>
              <a:rPr lang="de-DE" dirty="0" err="1"/>
              <a:t>above</a:t>
            </a:r>
            <a:r>
              <a:rPr lang="de-DE" dirty="0"/>
              <a:t> FLASH. </a:t>
            </a:r>
            <a:r>
              <a:rPr lang="de-DE" dirty="0" err="1"/>
              <a:t>Meanwhile</a:t>
            </a:r>
            <a:r>
              <a:rPr lang="de-DE" dirty="0"/>
              <a:t> </a:t>
            </a:r>
            <a:r>
              <a:rPr lang="de-DE" dirty="0" err="1"/>
              <a:t>several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facilities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built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construction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dedication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application</a:t>
            </a:r>
            <a:r>
              <a:rPr lang="de-DE" dirty="0"/>
              <a:t> </a:t>
            </a:r>
            <a:r>
              <a:rPr lang="de-DE" dirty="0" err="1"/>
              <a:t>area</a:t>
            </a:r>
            <a:r>
              <a:rPr lang="de-DE" dirty="0"/>
              <a:t>. </a:t>
            </a:r>
          </a:p>
          <a:p>
            <a:pPr lvl="1"/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applications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successful</a:t>
            </a:r>
            <a:r>
              <a:rPr lang="de-DE" dirty="0"/>
              <a:t> and a large </a:t>
            </a:r>
            <a:r>
              <a:rPr lang="de-DE" dirty="0" err="1"/>
              <a:t>fraction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attosecond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694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622E6-3323-F5B9-037E-A50F799B5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Other </a:t>
            </a:r>
            <a:r>
              <a:rPr lang="de-DE" dirty="0" err="1"/>
              <a:t>boundaries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E9B04-2B19-07A9-B2A6-58B249C8C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Operation </a:t>
            </a:r>
            <a:r>
              <a:rPr lang="de-DE" dirty="0" err="1"/>
              <a:t>shall</a:t>
            </a:r>
            <a:r>
              <a:rPr lang="de-DE" dirty="0"/>
              <a:t> </a:t>
            </a:r>
            <a:r>
              <a:rPr lang="de-DE" dirty="0" err="1"/>
              <a:t>enable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continuous</a:t>
            </a:r>
            <a:r>
              <a:rPr lang="de-DE" dirty="0"/>
              <a:t> and </a:t>
            </a:r>
            <a:r>
              <a:rPr lang="de-DE" dirty="0" err="1"/>
              <a:t>simultaneous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all FELs.</a:t>
            </a:r>
          </a:p>
          <a:p>
            <a:pPr lvl="1"/>
            <a:r>
              <a:rPr lang="de-DE" dirty="0"/>
              <a:t>Do not </a:t>
            </a:r>
            <a:r>
              <a:rPr lang="de-DE" dirty="0" err="1"/>
              <a:t>propose</a:t>
            </a:r>
            <a:r>
              <a:rPr lang="de-DE" dirty="0"/>
              <a:t> a </a:t>
            </a:r>
            <a:r>
              <a:rPr lang="de-DE" dirty="0" err="1"/>
              <a:t>layout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on </a:t>
            </a:r>
            <a:r>
              <a:rPr lang="de-DE" dirty="0" err="1"/>
              <a:t>switching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modes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adapted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modes</a:t>
            </a:r>
            <a:r>
              <a:rPr lang="de-DE" dirty="0"/>
              <a:t> (e.g. large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variation</a:t>
            </a:r>
            <a:r>
              <a:rPr lang="de-DE" dirty="0"/>
              <a:t> w/o </a:t>
            </a:r>
            <a:r>
              <a:rPr lang="de-DE" dirty="0" err="1"/>
              <a:t>possibility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adjust</a:t>
            </a:r>
            <a:r>
              <a:rPr lang="de-DE" dirty="0"/>
              <a:t> FELs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requested</a:t>
            </a:r>
            <a:r>
              <a:rPr lang="de-DE" dirty="0"/>
              <a:t> </a:t>
            </a:r>
            <a:r>
              <a:rPr lang="de-DE" dirty="0">
                <a:latin typeface="Sylfaen" panose="010A0502050306030303" pitchFamily="18" charset="0"/>
              </a:rPr>
              <a:t>ħ</a:t>
            </a:r>
            <a:r>
              <a:rPr lang="de-DE" dirty="0">
                <a:latin typeface="Sylfaen" panose="010A0502050306030303" pitchFamily="18" charset="0"/>
                <a:sym typeface="Symbol" panose="05050102010706020507" pitchFamily="18" charset="2"/>
              </a:rPr>
              <a:t></a:t>
            </a:r>
          </a:p>
          <a:p>
            <a:r>
              <a:rPr lang="de-DE" dirty="0" err="1">
                <a:sym typeface="Symbol" panose="05050102010706020507" pitchFamily="18" charset="2"/>
              </a:rPr>
              <a:t>Available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space</a:t>
            </a:r>
            <a:r>
              <a:rPr lang="de-DE" dirty="0">
                <a:sym typeface="Symbol" panose="05050102010706020507" pitchFamily="18" charset="2"/>
              </a:rPr>
              <a:t> in e.g. </a:t>
            </a:r>
            <a:r>
              <a:rPr lang="de-DE" dirty="0" err="1">
                <a:sym typeface="Symbol" panose="05050102010706020507" pitchFamily="18" charset="2"/>
              </a:rPr>
              <a:t>accelerator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tunnel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may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lead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to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limitations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of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what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can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be</a:t>
            </a:r>
            <a:r>
              <a:rPr lang="de-DE" dirty="0">
                <a:sym typeface="Symbol" panose="05050102010706020507" pitchFamily="18" charset="2"/>
              </a:rPr>
              <a:t> </a:t>
            </a:r>
            <a:r>
              <a:rPr lang="de-DE" dirty="0" err="1">
                <a:sym typeface="Symbol" panose="05050102010706020507" pitchFamily="18" charset="2"/>
              </a:rPr>
              <a:t>included</a:t>
            </a:r>
            <a:endParaRPr lang="de-DE" dirty="0">
              <a:sym typeface="Symbol" panose="05050102010706020507" pitchFamily="18" charset="2"/>
            </a:endParaRPr>
          </a:p>
          <a:p>
            <a:r>
              <a:rPr lang="de-DE" dirty="0">
                <a:sym typeface="Symbol" panose="05050102010706020507" pitchFamily="18" charset="2"/>
              </a:rPr>
              <a:t>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4992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6577-9B18-F434-F40F-5B0A12C5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Options</a:t>
            </a:r>
            <a:br>
              <a:rPr lang="en-US" dirty="0"/>
            </a:b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CD609-51A2-01CA-5B11-6E1FB5D23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9559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3960C-038D-4E8A-84CD-8A26B9AB6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Option A: Upgrade </a:t>
            </a: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mode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operation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A7EFF4-12A7-42F5-95B0-7C8FEC6B1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4813652"/>
            <a:ext cx="6727718" cy="1557631"/>
          </a:xfrm>
        </p:spPr>
        <p:txBody>
          <a:bodyPr/>
          <a:lstStyle/>
          <a:p>
            <a:r>
              <a:rPr lang="de-DE" dirty="0"/>
              <a:t>Major upgrade </a:t>
            </a:r>
            <a:r>
              <a:rPr lang="de-DE" dirty="0" err="1"/>
              <a:t>activity</a:t>
            </a:r>
            <a:endParaRPr lang="de-DE" dirty="0"/>
          </a:p>
          <a:p>
            <a:pPr lvl="1"/>
            <a:r>
              <a:rPr lang="de-DE" dirty="0"/>
              <a:t>Modify/</a:t>
            </a:r>
            <a:r>
              <a:rPr lang="de-DE" dirty="0" err="1"/>
              <a:t>renew</a:t>
            </a:r>
            <a:r>
              <a:rPr lang="de-DE" dirty="0"/>
              <a:t> </a:t>
            </a:r>
            <a:r>
              <a:rPr lang="de-DE" dirty="0" err="1"/>
              <a:t>accelerator</a:t>
            </a:r>
            <a:r>
              <a:rPr lang="de-DE" dirty="0"/>
              <a:t> (&amp; beam </a:t>
            </a:r>
            <a:r>
              <a:rPr lang="de-DE" dirty="0" err="1"/>
              <a:t>distribution</a:t>
            </a:r>
            <a:r>
              <a:rPr lang="de-DE" dirty="0"/>
              <a:t>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759FFEA-E5CB-4F55-9363-CC9E8A8E50E9}"/>
              </a:ext>
            </a:extLst>
          </p:cNvPr>
          <p:cNvGrpSpPr/>
          <p:nvPr/>
        </p:nvGrpSpPr>
        <p:grpSpPr>
          <a:xfrm>
            <a:off x="2022765" y="2199042"/>
            <a:ext cx="6554392" cy="1874715"/>
            <a:chOff x="2022765" y="2199042"/>
            <a:chExt cx="6554392" cy="187471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4F50730-0097-474D-8A7B-F8EAD0E9AD8C}"/>
                </a:ext>
              </a:extLst>
            </p:cNvPr>
            <p:cNvSpPr/>
            <p:nvPr/>
          </p:nvSpPr>
          <p:spPr>
            <a:xfrm>
              <a:off x="7092790" y="2199042"/>
              <a:ext cx="1484367" cy="1874713"/>
            </a:xfrm>
            <a:prstGeom prst="rect">
              <a:avLst/>
            </a:prstGeom>
            <a:solidFill>
              <a:schemeClr val="accent6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B260A3D-78F7-46B7-802B-B117FF4FE866}"/>
                </a:ext>
              </a:extLst>
            </p:cNvPr>
            <p:cNvSpPr/>
            <p:nvPr/>
          </p:nvSpPr>
          <p:spPr>
            <a:xfrm>
              <a:off x="5311616" y="2199043"/>
              <a:ext cx="1781175" cy="1874714"/>
            </a:xfrm>
            <a:custGeom>
              <a:avLst/>
              <a:gdLst>
                <a:gd name="connsiteX0" fmla="*/ 0 w 1781175"/>
                <a:gd name="connsiteY0" fmla="*/ 1076325 h 1864519"/>
                <a:gd name="connsiteX1" fmla="*/ 1781175 w 1781175"/>
                <a:gd name="connsiteY1" fmla="*/ 0 h 1864519"/>
                <a:gd name="connsiteX2" fmla="*/ 1781175 w 1781175"/>
                <a:gd name="connsiteY2" fmla="*/ 1864519 h 1864519"/>
                <a:gd name="connsiteX3" fmla="*/ 2382 w 1781175"/>
                <a:gd name="connsiteY3" fmla="*/ 1457325 h 1864519"/>
                <a:gd name="connsiteX4" fmla="*/ 0 w 1781175"/>
                <a:gd name="connsiteY4" fmla="*/ 1076325 h 186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1175" h="1864519">
                  <a:moveTo>
                    <a:pt x="0" y="1076325"/>
                  </a:moveTo>
                  <a:lnTo>
                    <a:pt x="1781175" y="0"/>
                  </a:lnTo>
                  <a:lnTo>
                    <a:pt x="1781175" y="1864519"/>
                  </a:lnTo>
                  <a:lnTo>
                    <a:pt x="2382" y="1457325"/>
                  </a:lnTo>
                  <a:lnTo>
                    <a:pt x="0" y="1076325"/>
                  </a:lnTo>
                  <a:close/>
                </a:path>
              </a:pathLst>
            </a:custGeom>
            <a:solidFill>
              <a:schemeClr val="accent6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12F4D5D-768C-49E6-B276-F1B17B69660E}"/>
                </a:ext>
              </a:extLst>
            </p:cNvPr>
            <p:cNvSpPr/>
            <p:nvPr/>
          </p:nvSpPr>
          <p:spPr>
            <a:xfrm>
              <a:off x="2022765" y="3284246"/>
              <a:ext cx="3285676" cy="382218"/>
            </a:xfrm>
            <a:prstGeom prst="rect">
              <a:avLst/>
            </a:prstGeom>
            <a:solidFill>
              <a:schemeClr val="accent6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75B6251-E760-4FFA-92AB-E0A344C6A15D}"/>
              </a:ext>
            </a:extLst>
          </p:cNvPr>
          <p:cNvSpPr/>
          <p:nvPr/>
        </p:nvSpPr>
        <p:spPr>
          <a:xfrm rot="1739988" flipV="1">
            <a:off x="6474870" y="3597923"/>
            <a:ext cx="711476" cy="91079"/>
          </a:xfrm>
          <a:prstGeom prst="rect">
            <a:avLst/>
          </a:prstGeom>
          <a:solidFill>
            <a:srgbClr val="FF0000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1DECC9-8EAA-4286-BABB-A7ACA90CB0B4}"/>
              </a:ext>
            </a:extLst>
          </p:cNvPr>
          <p:cNvSpPr/>
          <p:nvPr/>
        </p:nvSpPr>
        <p:spPr>
          <a:xfrm rot="19860012">
            <a:off x="5304750" y="3256941"/>
            <a:ext cx="685950" cy="91079"/>
          </a:xfrm>
          <a:prstGeom prst="rect">
            <a:avLst/>
          </a:prstGeom>
          <a:solidFill>
            <a:srgbClr val="FF0000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2F8E25-BB0D-4DDD-96ED-2B60D61F2AB8}"/>
              </a:ext>
            </a:extLst>
          </p:cNvPr>
          <p:cNvSpPr/>
          <p:nvPr/>
        </p:nvSpPr>
        <p:spPr>
          <a:xfrm flipV="1">
            <a:off x="7113249" y="2432413"/>
            <a:ext cx="1453834" cy="91079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1FF85E-61FB-4776-9184-C6482793FEEB}"/>
              </a:ext>
            </a:extLst>
          </p:cNvPr>
          <p:cNvSpPr/>
          <p:nvPr/>
        </p:nvSpPr>
        <p:spPr>
          <a:xfrm flipV="1">
            <a:off x="7080884" y="2764909"/>
            <a:ext cx="1456828" cy="91079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E43FF1-D375-49EC-BA9A-3B5E5A225086}"/>
              </a:ext>
            </a:extLst>
          </p:cNvPr>
          <p:cNvSpPr/>
          <p:nvPr/>
        </p:nvSpPr>
        <p:spPr>
          <a:xfrm flipV="1">
            <a:off x="7116264" y="3762402"/>
            <a:ext cx="1453834" cy="91079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48837D-7DCF-4E9D-ABF5-86D95B085A04}"/>
              </a:ext>
            </a:extLst>
          </p:cNvPr>
          <p:cNvSpPr/>
          <p:nvPr/>
        </p:nvSpPr>
        <p:spPr>
          <a:xfrm rot="19860012">
            <a:off x="6467388" y="2925768"/>
            <a:ext cx="682467" cy="91079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331199-2671-4E7A-945D-CD1982F46726}"/>
              </a:ext>
            </a:extLst>
          </p:cNvPr>
          <p:cNvSpPr/>
          <p:nvPr/>
        </p:nvSpPr>
        <p:spPr>
          <a:xfrm>
            <a:off x="1424375" y="3177819"/>
            <a:ext cx="601563" cy="5950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2363E5-9774-4813-8FB7-405B932D1983}"/>
              </a:ext>
            </a:extLst>
          </p:cNvPr>
          <p:cNvSpPr/>
          <p:nvPr/>
        </p:nvSpPr>
        <p:spPr>
          <a:xfrm>
            <a:off x="1698913" y="3386609"/>
            <a:ext cx="323850" cy="177489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7F6247-2D2A-4060-890D-7D6B04C8426E}"/>
              </a:ext>
            </a:extLst>
          </p:cNvPr>
          <p:cNvSpPr/>
          <p:nvPr/>
        </p:nvSpPr>
        <p:spPr>
          <a:xfrm>
            <a:off x="2025941" y="3430967"/>
            <a:ext cx="3302958" cy="91079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662395-A39E-46CC-B87B-1AA6D2E53D62}"/>
              </a:ext>
            </a:extLst>
          </p:cNvPr>
          <p:cNvSpPr/>
          <p:nvPr/>
        </p:nvSpPr>
        <p:spPr>
          <a:xfrm flipV="1">
            <a:off x="5950819" y="3097407"/>
            <a:ext cx="2649621" cy="91079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CA56243-533D-4E41-890A-41F7D3AE7A43}"/>
              </a:ext>
            </a:extLst>
          </p:cNvPr>
          <p:cNvSpPr/>
          <p:nvPr/>
        </p:nvSpPr>
        <p:spPr>
          <a:xfrm>
            <a:off x="8514728" y="2107657"/>
            <a:ext cx="1560297" cy="20543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6B8406-7199-4439-9905-522FE60F1ABC}"/>
              </a:ext>
            </a:extLst>
          </p:cNvPr>
          <p:cNvSpPr/>
          <p:nvPr/>
        </p:nvSpPr>
        <p:spPr>
          <a:xfrm>
            <a:off x="8619439" y="2384491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963C420-4110-4536-BAE5-F7A3047B40C6}"/>
              </a:ext>
            </a:extLst>
          </p:cNvPr>
          <p:cNvSpPr/>
          <p:nvPr/>
        </p:nvSpPr>
        <p:spPr>
          <a:xfrm>
            <a:off x="9048000" y="2384491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326FAA3-EA33-4125-9EF3-A4090CB26B4B}"/>
              </a:ext>
            </a:extLst>
          </p:cNvPr>
          <p:cNvSpPr/>
          <p:nvPr/>
        </p:nvSpPr>
        <p:spPr>
          <a:xfrm>
            <a:off x="8619439" y="3379252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B847B59-E0A6-402E-9ADD-5E3614A21100}"/>
              </a:ext>
            </a:extLst>
          </p:cNvPr>
          <p:cNvSpPr/>
          <p:nvPr/>
        </p:nvSpPr>
        <p:spPr>
          <a:xfrm>
            <a:off x="9048000" y="3379252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C23B8F-6A39-4613-81C2-8DCC08406D1C}"/>
              </a:ext>
            </a:extLst>
          </p:cNvPr>
          <p:cNvSpPr/>
          <p:nvPr/>
        </p:nvSpPr>
        <p:spPr>
          <a:xfrm>
            <a:off x="8619439" y="3710840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6795B8B-DFED-4BA3-BA2E-375B2AF55EBF}"/>
              </a:ext>
            </a:extLst>
          </p:cNvPr>
          <p:cNvSpPr/>
          <p:nvPr/>
        </p:nvSpPr>
        <p:spPr>
          <a:xfrm>
            <a:off x="9048000" y="3710840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067A42-A503-46C1-8EF7-AF11A28A6637}"/>
              </a:ext>
            </a:extLst>
          </p:cNvPr>
          <p:cNvSpPr/>
          <p:nvPr/>
        </p:nvSpPr>
        <p:spPr>
          <a:xfrm>
            <a:off x="9476561" y="3710840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4221B9-04EF-46D5-950F-ED1DC949E3F4}"/>
              </a:ext>
            </a:extLst>
          </p:cNvPr>
          <p:cNvSpPr txBox="1"/>
          <p:nvPr/>
        </p:nvSpPr>
        <p:spPr>
          <a:xfrm>
            <a:off x="10095482" y="2331946"/>
            <a:ext cx="723275" cy="2825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dirty="0"/>
              <a:t>SASE 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3E1613-954E-401A-9799-F0BA2424F120}"/>
              </a:ext>
            </a:extLst>
          </p:cNvPr>
          <p:cNvSpPr txBox="1"/>
          <p:nvPr/>
        </p:nvSpPr>
        <p:spPr>
          <a:xfrm>
            <a:off x="10095482" y="3658295"/>
            <a:ext cx="723275" cy="2825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dirty="0"/>
              <a:t>SASE 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CE62F3-C7F8-4A35-AEB9-1DD112BA1F36}"/>
              </a:ext>
            </a:extLst>
          </p:cNvPr>
          <p:cNvSpPr txBox="1"/>
          <p:nvPr/>
        </p:nvSpPr>
        <p:spPr>
          <a:xfrm>
            <a:off x="10095482" y="3326707"/>
            <a:ext cx="723275" cy="2825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dirty="0"/>
              <a:t>SASE 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B087CD-89DE-4186-A18F-B37081B826AE}"/>
              </a:ext>
            </a:extLst>
          </p:cNvPr>
          <p:cNvSpPr txBox="1"/>
          <p:nvPr/>
        </p:nvSpPr>
        <p:spPr>
          <a:xfrm>
            <a:off x="10095482" y="2995120"/>
            <a:ext cx="723275" cy="2825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dirty="0"/>
              <a:t>SASE 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6CC9BA-675F-4968-B576-C3412B113057}"/>
              </a:ext>
            </a:extLst>
          </p:cNvPr>
          <p:cNvSpPr txBox="1"/>
          <p:nvPr/>
        </p:nvSpPr>
        <p:spPr>
          <a:xfrm>
            <a:off x="10095482" y="2663533"/>
            <a:ext cx="723275" cy="2825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dirty="0"/>
              <a:t>SASE 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0A7F5F-592E-4358-9309-3D5890A4B1C9}"/>
              </a:ext>
            </a:extLst>
          </p:cNvPr>
          <p:cNvSpPr/>
          <p:nvPr/>
        </p:nvSpPr>
        <p:spPr>
          <a:xfrm rot="19860012">
            <a:off x="5846462" y="2762326"/>
            <a:ext cx="1389777" cy="91079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B3D1071-8F6A-49C6-B732-C008C2892D4E}"/>
              </a:ext>
            </a:extLst>
          </p:cNvPr>
          <p:cNvSpPr/>
          <p:nvPr/>
        </p:nvSpPr>
        <p:spPr>
          <a:xfrm>
            <a:off x="5327312" y="3430967"/>
            <a:ext cx="842507" cy="91079"/>
          </a:xfrm>
          <a:prstGeom prst="rect">
            <a:avLst/>
          </a:prstGeom>
          <a:solidFill>
            <a:srgbClr val="FF0000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9F57D6D-2D98-46C6-8DD2-5EEF22199522}"/>
              </a:ext>
            </a:extLst>
          </p:cNvPr>
          <p:cNvSpPr/>
          <p:nvPr/>
        </p:nvSpPr>
        <p:spPr>
          <a:xfrm>
            <a:off x="6169576" y="3430967"/>
            <a:ext cx="2345151" cy="91079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9AAC197-D7F1-44FD-9D0A-45A9A728551C}"/>
              </a:ext>
            </a:extLst>
          </p:cNvPr>
          <p:cNvSpPr/>
          <p:nvPr/>
        </p:nvSpPr>
        <p:spPr>
          <a:xfrm>
            <a:off x="2029048" y="3424743"/>
            <a:ext cx="3302958" cy="91079"/>
          </a:xfrm>
          <a:prstGeom prst="rect">
            <a:avLst/>
          </a:prstGeom>
          <a:solidFill>
            <a:srgbClr val="CCFF33"/>
          </a:solidFill>
          <a:ln>
            <a:solidFill>
              <a:srgbClr val="CCFF33"/>
            </a:solidFill>
          </a:ln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5E81CFD-AD4E-D887-20C5-3574007481A9}"/>
              </a:ext>
            </a:extLst>
          </p:cNvPr>
          <p:cNvSpPr/>
          <p:nvPr/>
        </p:nvSpPr>
        <p:spPr>
          <a:xfrm rot="16200000">
            <a:off x="5909578" y="1508553"/>
            <a:ext cx="1991371" cy="3206286"/>
          </a:xfrm>
          <a:prstGeom prst="triangle">
            <a:avLst>
              <a:gd name="adj" fmla="val 33601"/>
            </a:avLst>
          </a:prstGeom>
          <a:solidFill>
            <a:srgbClr val="E3EBF2">
              <a:alpha val="60000"/>
            </a:srgbClr>
          </a:solidFill>
          <a:ln w="38100">
            <a:solidFill>
              <a:srgbClr val="CCFF33"/>
            </a:solidFill>
          </a:ln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06D1C95-F528-5F93-DF9D-9BF729E2C6B7}"/>
              </a:ext>
            </a:extLst>
          </p:cNvPr>
          <p:cNvSpPr/>
          <p:nvPr/>
        </p:nvSpPr>
        <p:spPr>
          <a:xfrm>
            <a:off x="8617200" y="3064467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135A6A6-5F39-CB0A-A5C8-C19F51C62DC2}"/>
              </a:ext>
            </a:extLst>
          </p:cNvPr>
          <p:cNvSpPr/>
          <p:nvPr/>
        </p:nvSpPr>
        <p:spPr>
          <a:xfrm>
            <a:off x="9476561" y="2384490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B8593FE-C547-BEEC-CA64-178D721BD48B}"/>
              </a:ext>
            </a:extLst>
          </p:cNvPr>
          <p:cNvSpPr/>
          <p:nvPr/>
        </p:nvSpPr>
        <p:spPr>
          <a:xfrm>
            <a:off x="9476561" y="3379251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</p:spTree>
    <p:extLst>
      <p:ext uri="{BB962C8B-B14F-4D97-AF65-F5344CB8AC3E}">
        <p14:creationId xmlns:p14="http://schemas.microsoft.com/office/powerpoint/2010/main" val="119106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9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3960C-038D-4E8A-84CD-8A26B9AB6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Option B: </a:t>
            </a:r>
            <a:r>
              <a:rPr lang="de-DE" dirty="0" err="1"/>
              <a:t>Renew</a:t>
            </a:r>
            <a:r>
              <a:rPr lang="de-DE" dirty="0"/>
              <a:t>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instrument</a:t>
            </a:r>
            <a:r>
              <a:rPr lang="de-DE" dirty="0"/>
              <a:t> </a:t>
            </a:r>
            <a:r>
              <a:rPr lang="de-DE" dirty="0" err="1"/>
              <a:t>suite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A7EFF4-12A7-42F5-95B0-7C8FEC6B1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4813652"/>
            <a:ext cx="7148511" cy="1557631"/>
          </a:xfrm>
        </p:spPr>
        <p:txBody>
          <a:bodyPr/>
          <a:lstStyle/>
          <a:p>
            <a:r>
              <a:rPr lang="de-DE" dirty="0"/>
              <a:t>Major upgrade </a:t>
            </a:r>
            <a:r>
              <a:rPr lang="de-DE" dirty="0" err="1"/>
              <a:t>activity</a:t>
            </a:r>
            <a:endParaRPr lang="de-DE" dirty="0"/>
          </a:p>
          <a:p>
            <a:pPr lvl="1"/>
            <a:r>
              <a:rPr lang="de-DE" dirty="0"/>
              <a:t>Modify/</a:t>
            </a:r>
            <a:r>
              <a:rPr lang="de-DE" dirty="0" err="1"/>
              <a:t>renew</a:t>
            </a:r>
            <a:r>
              <a:rPr lang="de-DE" dirty="0"/>
              <a:t> FELs, beam </a:t>
            </a:r>
            <a:r>
              <a:rPr lang="de-DE" dirty="0" err="1"/>
              <a:t>transports</a:t>
            </a:r>
            <a:r>
              <a:rPr lang="de-DE" dirty="0"/>
              <a:t> and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instruments</a:t>
            </a:r>
            <a:endParaRPr lang="de-DE" dirty="0"/>
          </a:p>
          <a:p>
            <a:pPr lvl="1"/>
            <a:r>
              <a:rPr lang="de-DE" dirty="0" err="1"/>
              <a:t>Build</a:t>
            </a:r>
            <a:r>
              <a:rPr lang="de-DE" dirty="0"/>
              <a:t> out SASE 5 FEL, beam </a:t>
            </a:r>
            <a:r>
              <a:rPr lang="de-DE" dirty="0" err="1"/>
              <a:t>transport</a:t>
            </a:r>
            <a:r>
              <a:rPr lang="de-DE" dirty="0"/>
              <a:t> and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instruments</a:t>
            </a:r>
            <a:r>
              <a:rPr lang="de-DE" dirty="0"/>
              <a:t>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2704C9E-4E41-4A7E-925F-DA0D1D2BDD12}"/>
              </a:ext>
            </a:extLst>
          </p:cNvPr>
          <p:cNvGrpSpPr/>
          <p:nvPr/>
        </p:nvGrpSpPr>
        <p:grpSpPr>
          <a:xfrm>
            <a:off x="1424375" y="2107657"/>
            <a:ext cx="9394382" cy="2054351"/>
            <a:chOff x="1424375" y="2107657"/>
            <a:chExt cx="9394382" cy="205435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59FFEA-E5CB-4F55-9363-CC9E8A8E50E9}"/>
                </a:ext>
              </a:extLst>
            </p:cNvPr>
            <p:cNvGrpSpPr/>
            <p:nvPr/>
          </p:nvGrpSpPr>
          <p:grpSpPr>
            <a:xfrm>
              <a:off x="2022765" y="2199042"/>
              <a:ext cx="6554392" cy="1874715"/>
              <a:chOff x="2022765" y="2199042"/>
              <a:chExt cx="6554392" cy="1874715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94F50730-0097-474D-8A7B-F8EAD0E9AD8C}"/>
                  </a:ext>
                </a:extLst>
              </p:cNvPr>
              <p:cNvSpPr/>
              <p:nvPr/>
            </p:nvSpPr>
            <p:spPr>
              <a:xfrm>
                <a:off x="7092790" y="2199042"/>
                <a:ext cx="1484367" cy="1874713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B260A3D-78F7-46B7-802B-B117FF4FE866}"/>
                  </a:ext>
                </a:extLst>
              </p:cNvPr>
              <p:cNvSpPr/>
              <p:nvPr/>
            </p:nvSpPr>
            <p:spPr>
              <a:xfrm>
                <a:off x="5311616" y="2199043"/>
                <a:ext cx="1781175" cy="1874714"/>
              </a:xfrm>
              <a:custGeom>
                <a:avLst/>
                <a:gdLst>
                  <a:gd name="connsiteX0" fmla="*/ 0 w 1781175"/>
                  <a:gd name="connsiteY0" fmla="*/ 1076325 h 1864519"/>
                  <a:gd name="connsiteX1" fmla="*/ 1781175 w 1781175"/>
                  <a:gd name="connsiteY1" fmla="*/ 0 h 1864519"/>
                  <a:gd name="connsiteX2" fmla="*/ 1781175 w 1781175"/>
                  <a:gd name="connsiteY2" fmla="*/ 1864519 h 1864519"/>
                  <a:gd name="connsiteX3" fmla="*/ 2382 w 1781175"/>
                  <a:gd name="connsiteY3" fmla="*/ 1457325 h 1864519"/>
                  <a:gd name="connsiteX4" fmla="*/ 0 w 1781175"/>
                  <a:gd name="connsiteY4" fmla="*/ 1076325 h 1864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1175" h="1864519">
                    <a:moveTo>
                      <a:pt x="0" y="1076325"/>
                    </a:moveTo>
                    <a:lnTo>
                      <a:pt x="1781175" y="0"/>
                    </a:lnTo>
                    <a:lnTo>
                      <a:pt x="1781175" y="1864519"/>
                    </a:lnTo>
                    <a:lnTo>
                      <a:pt x="2382" y="1457325"/>
                    </a:lnTo>
                    <a:lnTo>
                      <a:pt x="0" y="1076325"/>
                    </a:lnTo>
                    <a:close/>
                  </a:path>
                </a:pathLst>
              </a:custGeom>
              <a:solidFill>
                <a:schemeClr val="accent6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12F4D5D-768C-49E6-B276-F1B17B69660E}"/>
                  </a:ext>
                </a:extLst>
              </p:cNvPr>
              <p:cNvSpPr/>
              <p:nvPr/>
            </p:nvSpPr>
            <p:spPr>
              <a:xfrm>
                <a:off x="2022765" y="3284246"/>
                <a:ext cx="3285676" cy="382218"/>
              </a:xfrm>
              <a:prstGeom prst="rect">
                <a:avLst/>
              </a:prstGeom>
              <a:solidFill>
                <a:schemeClr val="accent6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5B6251-E760-4FFA-92AB-E0A344C6A15D}"/>
                </a:ext>
              </a:extLst>
            </p:cNvPr>
            <p:cNvSpPr/>
            <p:nvPr/>
          </p:nvSpPr>
          <p:spPr>
            <a:xfrm rot="1739988" flipV="1">
              <a:off x="6474870" y="3597923"/>
              <a:ext cx="711476" cy="91079"/>
            </a:xfrm>
            <a:prstGeom prst="rect">
              <a:avLst/>
            </a:prstGeom>
            <a:solidFill>
              <a:srgbClr val="FF0000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1DECC9-8EAA-4286-BABB-A7ACA90CB0B4}"/>
                </a:ext>
              </a:extLst>
            </p:cNvPr>
            <p:cNvSpPr/>
            <p:nvPr/>
          </p:nvSpPr>
          <p:spPr>
            <a:xfrm rot="19860012">
              <a:off x="5304750" y="3256941"/>
              <a:ext cx="685950" cy="91079"/>
            </a:xfrm>
            <a:prstGeom prst="rect">
              <a:avLst/>
            </a:prstGeom>
            <a:solidFill>
              <a:srgbClr val="FF0000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D2F8E25-BB0D-4DDD-96ED-2B60D61F2AB8}"/>
                </a:ext>
              </a:extLst>
            </p:cNvPr>
            <p:cNvSpPr/>
            <p:nvPr/>
          </p:nvSpPr>
          <p:spPr>
            <a:xfrm flipV="1">
              <a:off x="7113249" y="2432413"/>
              <a:ext cx="1453834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1FF85E-61FB-4776-9184-C6482793FEEB}"/>
                </a:ext>
              </a:extLst>
            </p:cNvPr>
            <p:cNvSpPr/>
            <p:nvPr/>
          </p:nvSpPr>
          <p:spPr>
            <a:xfrm flipV="1">
              <a:off x="7080884" y="2764909"/>
              <a:ext cx="1456828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E43FF1-D375-49EC-BA9A-3B5E5A225086}"/>
                </a:ext>
              </a:extLst>
            </p:cNvPr>
            <p:cNvSpPr/>
            <p:nvPr/>
          </p:nvSpPr>
          <p:spPr>
            <a:xfrm flipV="1">
              <a:off x="7116264" y="3762402"/>
              <a:ext cx="1453834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248837D-7DCF-4E9D-ABF5-86D95B085A04}"/>
                </a:ext>
              </a:extLst>
            </p:cNvPr>
            <p:cNvSpPr/>
            <p:nvPr/>
          </p:nvSpPr>
          <p:spPr>
            <a:xfrm rot="19860012">
              <a:off x="6467388" y="2925768"/>
              <a:ext cx="682467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331199-2671-4E7A-945D-CD1982F46726}"/>
                </a:ext>
              </a:extLst>
            </p:cNvPr>
            <p:cNvSpPr/>
            <p:nvPr/>
          </p:nvSpPr>
          <p:spPr>
            <a:xfrm>
              <a:off x="1424375" y="3177819"/>
              <a:ext cx="601563" cy="5950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C2363E5-9774-4813-8FB7-405B932D1983}"/>
                </a:ext>
              </a:extLst>
            </p:cNvPr>
            <p:cNvSpPr/>
            <p:nvPr/>
          </p:nvSpPr>
          <p:spPr>
            <a:xfrm>
              <a:off x="1698913" y="3386609"/>
              <a:ext cx="323850" cy="17748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B7F6247-2D2A-4060-890D-7D6B04C8426E}"/>
                </a:ext>
              </a:extLst>
            </p:cNvPr>
            <p:cNvSpPr/>
            <p:nvPr/>
          </p:nvSpPr>
          <p:spPr>
            <a:xfrm>
              <a:off x="2025941" y="3430967"/>
              <a:ext cx="3302958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6662395-A39E-46CC-B87B-1AA6D2E53D62}"/>
                </a:ext>
              </a:extLst>
            </p:cNvPr>
            <p:cNvSpPr/>
            <p:nvPr/>
          </p:nvSpPr>
          <p:spPr>
            <a:xfrm flipV="1">
              <a:off x="5950819" y="3097407"/>
              <a:ext cx="2649621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CA56243-533D-4E41-890A-41F7D3AE7A43}"/>
                </a:ext>
              </a:extLst>
            </p:cNvPr>
            <p:cNvSpPr/>
            <p:nvPr/>
          </p:nvSpPr>
          <p:spPr>
            <a:xfrm>
              <a:off x="8514728" y="2107657"/>
              <a:ext cx="1560297" cy="205435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56B8406-7199-4439-9905-522FE60F1ABC}"/>
                </a:ext>
              </a:extLst>
            </p:cNvPr>
            <p:cNvSpPr/>
            <p:nvPr/>
          </p:nvSpPr>
          <p:spPr>
            <a:xfrm>
              <a:off x="8619439" y="2384491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963C420-4110-4536-BAE5-F7A3047B40C6}"/>
                </a:ext>
              </a:extLst>
            </p:cNvPr>
            <p:cNvSpPr/>
            <p:nvPr/>
          </p:nvSpPr>
          <p:spPr>
            <a:xfrm>
              <a:off x="9048000" y="2384491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064C80E-BE18-4AA5-AEF6-8513CBD01D5C}"/>
                </a:ext>
              </a:extLst>
            </p:cNvPr>
            <p:cNvSpPr/>
            <p:nvPr/>
          </p:nvSpPr>
          <p:spPr>
            <a:xfrm>
              <a:off x="9476561" y="2384491"/>
              <a:ext cx="323850" cy="17748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326FAA3-EA33-4125-9EF3-A4090CB26B4B}"/>
                </a:ext>
              </a:extLst>
            </p:cNvPr>
            <p:cNvSpPr/>
            <p:nvPr/>
          </p:nvSpPr>
          <p:spPr>
            <a:xfrm>
              <a:off x="8619439" y="3379252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B847B59-E0A6-402E-9ADD-5E3614A21100}"/>
                </a:ext>
              </a:extLst>
            </p:cNvPr>
            <p:cNvSpPr/>
            <p:nvPr/>
          </p:nvSpPr>
          <p:spPr>
            <a:xfrm>
              <a:off x="9048000" y="3379252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7C23B8F-6A39-4613-81C2-8DCC08406D1C}"/>
                </a:ext>
              </a:extLst>
            </p:cNvPr>
            <p:cNvSpPr/>
            <p:nvPr/>
          </p:nvSpPr>
          <p:spPr>
            <a:xfrm>
              <a:off x="8619439" y="3710840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6795B8B-DFED-4BA3-BA2E-375B2AF55EBF}"/>
                </a:ext>
              </a:extLst>
            </p:cNvPr>
            <p:cNvSpPr/>
            <p:nvPr/>
          </p:nvSpPr>
          <p:spPr>
            <a:xfrm>
              <a:off x="9048000" y="3710840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5067A42-A503-46C1-8EF7-AF11A28A6637}"/>
                </a:ext>
              </a:extLst>
            </p:cNvPr>
            <p:cNvSpPr/>
            <p:nvPr/>
          </p:nvSpPr>
          <p:spPr>
            <a:xfrm>
              <a:off x="9476561" y="3710840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94221B9-04EF-46D5-950F-ED1DC949E3F4}"/>
                </a:ext>
              </a:extLst>
            </p:cNvPr>
            <p:cNvSpPr txBox="1"/>
            <p:nvPr/>
          </p:nvSpPr>
          <p:spPr>
            <a:xfrm>
              <a:off x="10095482" y="2331946"/>
              <a:ext cx="723275" cy="282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2000"/>
                </a:lnSpc>
              </a:pPr>
              <a:r>
                <a:rPr lang="en-US" sz="1200" dirty="0"/>
                <a:t>SASE 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3E1613-954E-401A-9799-F0BA2424F120}"/>
                </a:ext>
              </a:extLst>
            </p:cNvPr>
            <p:cNvSpPr txBox="1"/>
            <p:nvPr/>
          </p:nvSpPr>
          <p:spPr>
            <a:xfrm>
              <a:off x="10095482" y="3658295"/>
              <a:ext cx="723275" cy="282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2000"/>
                </a:lnSpc>
              </a:pPr>
              <a:r>
                <a:rPr lang="en-US" sz="1200" dirty="0"/>
                <a:t>SASE 3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0CE62F3-C7F8-4A35-AEB9-1DD112BA1F36}"/>
                </a:ext>
              </a:extLst>
            </p:cNvPr>
            <p:cNvSpPr txBox="1"/>
            <p:nvPr/>
          </p:nvSpPr>
          <p:spPr>
            <a:xfrm>
              <a:off x="10095482" y="3326707"/>
              <a:ext cx="723275" cy="282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2000"/>
                </a:lnSpc>
              </a:pPr>
              <a:r>
                <a:rPr lang="en-US" sz="1200" dirty="0"/>
                <a:t>SASE 1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7B087CD-89DE-4186-A18F-B37081B826AE}"/>
                </a:ext>
              </a:extLst>
            </p:cNvPr>
            <p:cNvSpPr txBox="1"/>
            <p:nvPr/>
          </p:nvSpPr>
          <p:spPr>
            <a:xfrm>
              <a:off x="10095482" y="2995120"/>
              <a:ext cx="723275" cy="282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2000"/>
                </a:lnSpc>
              </a:pPr>
              <a:r>
                <a:rPr lang="en-US" sz="1200" dirty="0"/>
                <a:t>SASE 4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46CC9BA-675F-4968-B576-C3412B113057}"/>
                </a:ext>
              </a:extLst>
            </p:cNvPr>
            <p:cNvSpPr txBox="1"/>
            <p:nvPr/>
          </p:nvSpPr>
          <p:spPr>
            <a:xfrm>
              <a:off x="10095482" y="2663533"/>
              <a:ext cx="723275" cy="282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2000"/>
                </a:lnSpc>
              </a:pPr>
              <a:r>
                <a:rPr lang="en-US" sz="1200" dirty="0"/>
                <a:t>SASE 5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A0A7F5F-592E-4358-9309-3D5890A4B1C9}"/>
                </a:ext>
              </a:extLst>
            </p:cNvPr>
            <p:cNvSpPr/>
            <p:nvPr/>
          </p:nvSpPr>
          <p:spPr>
            <a:xfrm rot="19860012">
              <a:off x="5846462" y="2762326"/>
              <a:ext cx="1389777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B3D1071-8F6A-49C6-B732-C008C2892D4E}"/>
                </a:ext>
              </a:extLst>
            </p:cNvPr>
            <p:cNvSpPr/>
            <p:nvPr/>
          </p:nvSpPr>
          <p:spPr>
            <a:xfrm>
              <a:off x="5327312" y="3430967"/>
              <a:ext cx="842507" cy="91079"/>
            </a:xfrm>
            <a:prstGeom prst="rect">
              <a:avLst/>
            </a:prstGeom>
            <a:solidFill>
              <a:srgbClr val="FF0000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9F57D6D-2D98-46C6-8DD2-5EEF22199522}"/>
                </a:ext>
              </a:extLst>
            </p:cNvPr>
            <p:cNvSpPr/>
            <p:nvPr/>
          </p:nvSpPr>
          <p:spPr>
            <a:xfrm>
              <a:off x="6169576" y="3430967"/>
              <a:ext cx="2345151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A869CF21-552F-251C-6973-B20EC24B2744}"/>
              </a:ext>
            </a:extLst>
          </p:cNvPr>
          <p:cNvSpPr/>
          <p:nvPr/>
        </p:nvSpPr>
        <p:spPr>
          <a:xfrm>
            <a:off x="8617200" y="3064467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FE92A6B-98E7-099E-948E-48CB6E5BF4EE}"/>
              </a:ext>
            </a:extLst>
          </p:cNvPr>
          <p:cNvSpPr/>
          <p:nvPr/>
        </p:nvSpPr>
        <p:spPr>
          <a:xfrm>
            <a:off x="9476561" y="2384490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0140488-B54D-D22B-FFA3-3D0A6012B905}"/>
              </a:ext>
            </a:extLst>
          </p:cNvPr>
          <p:cNvSpPr/>
          <p:nvPr/>
        </p:nvSpPr>
        <p:spPr>
          <a:xfrm>
            <a:off x="9476561" y="3379251"/>
            <a:ext cx="323850" cy="177489"/>
          </a:xfrm>
          <a:prstGeom prst="rect">
            <a:avLst/>
          </a:prstGeom>
          <a:solidFill>
            <a:schemeClr val="bg2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2B03B2F-3CE6-76F9-C7BD-55157009F427}"/>
              </a:ext>
            </a:extLst>
          </p:cNvPr>
          <p:cNvGrpSpPr/>
          <p:nvPr/>
        </p:nvGrpSpPr>
        <p:grpSpPr>
          <a:xfrm>
            <a:off x="5302121" y="2116010"/>
            <a:ext cx="4624171" cy="1991371"/>
            <a:chOff x="5302121" y="2116010"/>
            <a:chExt cx="4624171" cy="1991371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95E81CFD-AD4E-D887-20C5-3574007481A9}"/>
                </a:ext>
              </a:extLst>
            </p:cNvPr>
            <p:cNvSpPr/>
            <p:nvPr/>
          </p:nvSpPr>
          <p:spPr>
            <a:xfrm rot="16200000">
              <a:off x="5909578" y="1508553"/>
              <a:ext cx="1991371" cy="3206286"/>
            </a:xfrm>
            <a:prstGeom prst="triangle">
              <a:avLst>
                <a:gd name="adj" fmla="val 33601"/>
              </a:avLst>
            </a:prstGeom>
            <a:solidFill>
              <a:srgbClr val="E3EBF2">
                <a:alpha val="60000"/>
              </a:srgbClr>
            </a:solidFill>
            <a:ln w="38100">
              <a:solidFill>
                <a:srgbClr val="CCFF33"/>
              </a:solidFill>
            </a:ln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F1CD67A4-1EF8-AF23-D36F-D3389988D7A1}"/>
                </a:ext>
              </a:extLst>
            </p:cNvPr>
            <p:cNvSpPr/>
            <p:nvPr/>
          </p:nvSpPr>
          <p:spPr>
            <a:xfrm>
              <a:off x="8567083" y="2178363"/>
              <a:ext cx="1359209" cy="1866666"/>
            </a:xfrm>
            <a:prstGeom prst="roundRect">
              <a:avLst/>
            </a:prstGeom>
            <a:solidFill>
              <a:srgbClr val="E3EBF2">
                <a:alpha val="60000"/>
              </a:srgbClr>
            </a:solidFill>
            <a:ln w="28575">
              <a:solidFill>
                <a:srgbClr val="CCFF33"/>
              </a:solidFill>
            </a:ln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</p:grpSp>
    </p:spTree>
    <p:extLst>
      <p:ext uri="{BB962C8B-B14F-4D97-AF65-F5344CB8AC3E}">
        <p14:creationId xmlns:p14="http://schemas.microsoft.com/office/powerpoint/2010/main" val="385630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3960C-038D-4E8A-84CD-8A26B9AB6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9" y="712232"/>
            <a:ext cx="11243354" cy="780540"/>
          </a:xfrm>
        </p:spPr>
        <p:txBody>
          <a:bodyPr/>
          <a:lstStyle/>
          <a:p>
            <a:r>
              <a:rPr lang="de-DE" dirty="0"/>
              <a:t>Option C: </a:t>
            </a:r>
            <a:r>
              <a:rPr lang="de-DE" dirty="0" err="1"/>
              <a:t>Build</a:t>
            </a:r>
            <a:r>
              <a:rPr lang="de-DE" dirty="0"/>
              <a:t> a 2nd fan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FELs and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instruments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A7EFF4-12A7-42F5-95B0-7C8FEC6B1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5239154"/>
            <a:ext cx="6727718" cy="1205189"/>
          </a:xfrm>
        </p:spPr>
        <p:txBody>
          <a:bodyPr/>
          <a:lstStyle/>
          <a:p>
            <a:r>
              <a:rPr lang="de-DE" dirty="0"/>
              <a:t>Major </a:t>
            </a:r>
            <a:r>
              <a:rPr lang="de-DE" dirty="0" err="1"/>
              <a:t>activities</a:t>
            </a:r>
            <a:endParaRPr lang="de-DE" dirty="0"/>
          </a:p>
          <a:p>
            <a:pPr lvl="1"/>
            <a:r>
              <a:rPr lang="de-DE" dirty="0" err="1"/>
              <a:t>Build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switchyard</a:t>
            </a:r>
            <a:r>
              <a:rPr lang="de-DE" dirty="0"/>
              <a:t> </a:t>
            </a:r>
            <a:r>
              <a:rPr lang="de-DE" dirty="0" err="1"/>
              <a:t>buildings</a:t>
            </a:r>
            <a:endParaRPr lang="de-DE" dirty="0"/>
          </a:p>
          <a:p>
            <a:pPr lvl="1"/>
            <a:r>
              <a:rPr lang="de-DE" dirty="0" err="1"/>
              <a:t>Build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beamlines</a:t>
            </a:r>
            <a:r>
              <a:rPr lang="de-DE" dirty="0"/>
              <a:t> &amp;  </a:t>
            </a:r>
            <a:r>
              <a:rPr lang="de-DE" dirty="0" err="1"/>
              <a:t>associated</a:t>
            </a:r>
            <a:r>
              <a:rPr lang="de-DE" dirty="0"/>
              <a:t> </a:t>
            </a:r>
            <a:r>
              <a:rPr lang="de-DE" dirty="0" err="1"/>
              <a:t>infrastructure</a:t>
            </a:r>
            <a:endParaRPr lang="de-DE" dirty="0"/>
          </a:p>
          <a:p>
            <a:pPr lvl="1"/>
            <a:r>
              <a:rPr lang="de-DE" dirty="0" err="1"/>
              <a:t>Build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instruments</a:t>
            </a:r>
            <a:endParaRPr lang="de-DE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DEEB66F-57D5-4318-8508-790F3D355AE4}"/>
              </a:ext>
            </a:extLst>
          </p:cNvPr>
          <p:cNvSpPr/>
          <p:nvPr/>
        </p:nvSpPr>
        <p:spPr>
          <a:xfrm>
            <a:off x="5064636" y="2587102"/>
            <a:ext cx="842507" cy="92929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A05EBF5-7335-3CA0-0437-273F0F416D25}"/>
              </a:ext>
            </a:extLst>
          </p:cNvPr>
          <p:cNvGrpSpPr/>
          <p:nvPr/>
        </p:nvGrpSpPr>
        <p:grpSpPr>
          <a:xfrm>
            <a:off x="1424375" y="2107657"/>
            <a:ext cx="9394382" cy="2054351"/>
            <a:chOff x="1424375" y="2107657"/>
            <a:chExt cx="9394382" cy="205435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F5857E91-CB2C-C343-76D6-1F74799986BE}"/>
                </a:ext>
              </a:extLst>
            </p:cNvPr>
            <p:cNvGrpSpPr/>
            <p:nvPr/>
          </p:nvGrpSpPr>
          <p:grpSpPr>
            <a:xfrm>
              <a:off x="1424375" y="2107657"/>
              <a:ext cx="9394382" cy="2054351"/>
              <a:chOff x="1424375" y="2107657"/>
              <a:chExt cx="9394382" cy="205435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759FFEA-E5CB-4F55-9363-CC9E8A8E50E9}"/>
                  </a:ext>
                </a:extLst>
              </p:cNvPr>
              <p:cNvGrpSpPr/>
              <p:nvPr/>
            </p:nvGrpSpPr>
            <p:grpSpPr>
              <a:xfrm>
                <a:off x="2022765" y="2199042"/>
                <a:ext cx="6554392" cy="1874715"/>
                <a:chOff x="2022765" y="2199042"/>
                <a:chExt cx="6554392" cy="1874715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94F50730-0097-474D-8A7B-F8EAD0E9AD8C}"/>
                    </a:ext>
                  </a:extLst>
                </p:cNvPr>
                <p:cNvSpPr/>
                <p:nvPr/>
              </p:nvSpPr>
              <p:spPr>
                <a:xfrm>
                  <a:off x="7092790" y="2199042"/>
                  <a:ext cx="1484367" cy="1874713"/>
                </a:xfrm>
                <a:prstGeom prst="rect">
                  <a:avLst/>
                </a:prstGeom>
                <a:solidFill>
                  <a:schemeClr val="accent6"/>
                </a:solidFill>
              </p:spPr>
              <p:txBody>
                <a:bodyPr rtlCol="0" anchor="ctr">
                  <a:noAutofit/>
                </a:bodyPr>
                <a:lstStyle/>
                <a:p>
                  <a:pPr algn="ctr">
                    <a:lnSpc>
                      <a:spcPct val="113000"/>
                    </a:lnSpc>
                  </a:pPr>
                  <a:endParaRPr lang="en-US" sz="1400" dirty="0" err="1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7B260A3D-78F7-46B7-802B-B117FF4FE866}"/>
                    </a:ext>
                  </a:extLst>
                </p:cNvPr>
                <p:cNvSpPr/>
                <p:nvPr/>
              </p:nvSpPr>
              <p:spPr>
                <a:xfrm>
                  <a:off x="5311616" y="2199043"/>
                  <a:ext cx="1781175" cy="1874714"/>
                </a:xfrm>
                <a:custGeom>
                  <a:avLst/>
                  <a:gdLst>
                    <a:gd name="connsiteX0" fmla="*/ 0 w 1781175"/>
                    <a:gd name="connsiteY0" fmla="*/ 1076325 h 1864519"/>
                    <a:gd name="connsiteX1" fmla="*/ 1781175 w 1781175"/>
                    <a:gd name="connsiteY1" fmla="*/ 0 h 1864519"/>
                    <a:gd name="connsiteX2" fmla="*/ 1781175 w 1781175"/>
                    <a:gd name="connsiteY2" fmla="*/ 1864519 h 1864519"/>
                    <a:gd name="connsiteX3" fmla="*/ 2382 w 1781175"/>
                    <a:gd name="connsiteY3" fmla="*/ 1457325 h 1864519"/>
                    <a:gd name="connsiteX4" fmla="*/ 0 w 1781175"/>
                    <a:gd name="connsiteY4" fmla="*/ 1076325 h 1864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1175" h="1864519">
                      <a:moveTo>
                        <a:pt x="0" y="1076325"/>
                      </a:moveTo>
                      <a:lnTo>
                        <a:pt x="1781175" y="0"/>
                      </a:lnTo>
                      <a:lnTo>
                        <a:pt x="1781175" y="1864519"/>
                      </a:lnTo>
                      <a:lnTo>
                        <a:pt x="2382" y="1457325"/>
                      </a:lnTo>
                      <a:lnTo>
                        <a:pt x="0" y="1076325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</p:spPr>
              <p:txBody>
                <a:bodyPr rtlCol="0" anchor="ctr">
                  <a:noAutofit/>
                </a:bodyPr>
                <a:lstStyle/>
                <a:p>
                  <a:pPr algn="ctr">
                    <a:lnSpc>
                      <a:spcPct val="113000"/>
                    </a:lnSpc>
                  </a:pPr>
                  <a:endParaRPr lang="en-US" sz="1400" dirty="0" err="1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12F4D5D-768C-49E6-B276-F1B17B69660E}"/>
                    </a:ext>
                  </a:extLst>
                </p:cNvPr>
                <p:cNvSpPr/>
                <p:nvPr/>
              </p:nvSpPr>
              <p:spPr>
                <a:xfrm>
                  <a:off x="2022765" y="3284246"/>
                  <a:ext cx="3285676" cy="382218"/>
                </a:xfrm>
                <a:prstGeom prst="rect">
                  <a:avLst/>
                </a:prstGeom>
                <a:solidFill>
                  <a:schemeClr val="accent6"/>
                </a:solidFill>
              </p:spPr>
              <p:txBody>
                <a:bodyPr rtlCol="0" anchor="ctr">
                  <a:noAutofit/>
                </a:bodyPr>
                <a:lstStyle/>
                <a:p>
                  <a:pPr algn="ctr">
                    <a:lnSpc>
                      <a:spcPct val="113000"/>
                    </a:lnSpc>
                  </a:pPr>
                  <a:endParaRPr lang="en-US" sz="1400" dirty="0" err="1"/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5B6251-E760-4FFA-92AB-E0A344C6A15D}"/>
                  </a:ext>
                </a:extLst>
              </p:cNvPr>
              <p:cNvSpPr/>
              <p:nvPr/>
            </p:nvSpPr>
            <p:spPr>
              <a:xfrm rot="1739988" flipV="1">
                <a:off x="6474870" y="3597923"/>
                <a:ext cx="711476" cy="9107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61DECC9-8EAA-4286-BABB-A7ACA90CB0B4}"/>
                  </a:ext>
                </a:extLst>
              </p:cNvPr>
              <p:cNvSpPr/>
              <p:nvPr/>
            </p:nvSpPr>
            <p:spPr>
              <a:xfrm rot="19860012">
                <a:off x="5304750" y="3256941"/>
                <a:ext cx="685950" cy="9107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D2F8E25-BB0D-4DDD-96ED-2B60D61F2AB8}"/>
                  </a:ext>
                </a:extLst>
              </p:cNvPr>
              <p:cNvSpPr/>
              <p:nvPr/>
            </p:nvSpPr>
            <p:spPr>
              <a:xfrm flipV="1">
                <a:off x="7113249" y="2432413"/>
                <a:ext cx="1453834" cy="9107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51FF85E-61FB-4776-9184-C6482793FEEB}"/>
                  </a:ext>
                </a:extLst>
              </p:cNvPr>
              <p:cNvSpPr/>
              <p:nvPr/>
            </p:nvSpPr>
            <p:spPr>
              <a:xfrm flipV="1">
                <a:off x="7080884" y="2764909"/>
                <a:ext cx="1456828" cy="9107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8E43FF1-D375-49EC-BA9A-3B5E5A225086}"/>
                  </a:ext>
                </a:extLst>
              </p:cNvPr>
              <p:cNvSpPr/>
              <p:nvPr/>
            </p:nvSpPr>
            <p:spPr>
              <a:xfrm flipV="1">
                <a:off x="7116264" y="3762402"/>
                <a:ext cx="1453834" cy="9107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248837D-7DCF-4E9D-ABF5-86D95B085A04}"/>
                  </a:ext>
                </a:extLst>
              </p:cNvPr>
              <p:cNvSpPr/>
              <p:nvPr/>
            </p:nvSpPr>
            <p:spPr>
              <a:xfrm rot="19860012">
                <a:off x="6467388" y="2925768"/>
                <a:ext cx="682467" cy="9107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E331199-2671-4E7A-945D-CD1982F46726}"/>
                  </a:ext>
                </a:extLst>
              </p:cNvPr>
              <p:cNvSpPr/>
              <p:nvPr/>
            </p:nvSpPr>
            <p:spPr>
              <a:xfrm>
                <a:off x="1424375" y="3177819"/>
                <a:ext cx="601563" cy="5950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C2363E5-9774-4813-8FB7-405B932D1983}"/>
                  </a:ext>
                </a:extLst>
              </p:cNvPr>
              <p:cNvSpPr/>
              <p:nvPr/>
            </p:nvSpPr>
            <p:spPr>
              <a:xfrm>
                <a:off x="1698913" y="3386609"/>
                <a:ext cx="323850" cy="17748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B7F6247-2D2A-4060-890D-7D6B04C8426E}"/>
                  </a:ext>
                </a:extLst>
              </p:cNvPr>
              <p:cNvSpPr/>
              <p:nvPr/>
            </p:nvSpPr>
            <p:spPr>
              <a:xfrm>
                <a:off x="2025941" y="3430967"/>
                <a:ext cx="3302958" cy="9107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662395-A39E-46CC-B87B-1AA6D2E53D62}"/>
                  </a:ext>
                </a:extLst>
              </p:cNvPr>
              <p:cNvSpPr/>
              <p:nvPr/>
            </p:nvSpPr>
            <p:spPr>
              <a:xfrm flipV="1">
                <a:off x="5950819" y="3097407"/>
                <a:ext cx="2649621" cy="9107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CA56243-533D-4E41-890A-41F7D3AE7A43}"/>
                  </a:ext>
                </a:extLst>
              </p:cNvPr>
              <p:cNvSpPr/>
              <p:nvPr/>
            </p:nvSpPr>
            <p:spPr>
              <a:xfrm>
                <a:off x="8514728" y="2107657"/>
                <a:ext cx="1560297" cy="20543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56B8406-7199-4439-9905-522FE60F1ABC}"/>
                  </a:ext>
                </a:extLst>
              </p:cNvPr>
              <p:cNvSpPr/>
              <p:nvPr/>
            </p:nvSpPr>
            <p:spPr>
              <a:xfrm>
                <a:off x="8619439" y="2384491"/>
                <a:ext cx="323850" cy="17748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963C420-4110-4536-BAE5-F7A3047B40C6}"/>
                  </a:ext>
                </a:extLst>
              </p:cNvPr>
              <p:cNvSpPr/>
              <p:nvPr/>
            </p:nvSpPr>
            <p:spPr>
              <a:xfrm>
                <a:off x="9048000" y="2384491"/>
                <a:ext cx="323850" cy="17748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326FAA3-EA33-4125-9EF3-A4090CB26B4B}"/>
                  </a:ext>
                </a:extLst>
              </p:cNvPr>
              <p:cNvSpPr/>
              <p:nvPr/>
            </p:nvSpPr>
            <p:spPr>
              <a:xfrm>
                <a:off x="8619439" y="3379252"/>
                <a:ext cx="323850" cy="17748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B847B59-E0A6-402E-9ADD-5E3614A21100}"/>
                  </a:ext>
                </a:extLst>
              </p:cNvPr>
              <p:cNvSpPr/>
              <p:nvPr/>
            </p:nvSpPr>
            <p:spPr>
              <a:xfrm>
                <a:off x="9048000" y="3379252"/>
                <a:ext cx="323850" cy="17748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7C23B8F-6A39-4613-81C2-8DCC08406D1C}"/>
                  </a:ext>
                </a:extLst>
              </p:cNvPr>
              <p:cNvSpPr/>
              <p:nvPr/>
            </p:nvSpPr>
            <p:spPr>
              <a:xfrm>
                <a:off x="8619439" y="3710840"/>
                <a:ext cx="323850" cy="17748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6795B8B-DFED-4BA3-BA2E-375B2AF55EBF}"/>
                  </a:ext>
                </a:extLst>
              </p:cNvPr>
              <p:cNvSpPr/>
              <p:nvPr/>
            </p:nvSpPr>
            <p:spPr>
              <a:xfrm>
                <a:off x="9048000" y="3710840"/>
                <a:ext cx="323850" cy="17748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B5067A42-A503-46C1-8EF7-AF11A28A6637}"/>
                  </a:ext>
                </a:extLst>
              </p:cNvPr>
              <p:cNvSpPr/>
              <p:nvPr/>
            </p:nvSpPr>
            <p:spPr>
              <a:xfrm>
                <a:off x="9476561" y="3710840"/>
                <a:ext cx="323850" cy="17748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94221B9-04EF-46D5-950F-ED1DC949E3F4}"/>
                  </a:ext>
                </a:extLst>
              </p:cNvPr>
              <p:cNvSpPr txBox="1"/>
              <p:nvPr/>
            </p:nvSpPr>
            <p:spPr>
              <a:xfrm>
                <a:off x="10095482" y="2331946"/>
                <a:ext cx="723275" cy="2825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12000"/>
                  </a:lnSpc>
                </a:pPr>
                <a:r>
                  <a:rPr lang="en-US" sz="1200" dirty="0"/>
                  <a:t>SASE 2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63E1613-954E-401A-9799-F0BA2424F120}"/>
                  </a:ext>
                </a:extLst>
              </p:cNvPr>
              <p:cNvSpPr txBox="1"/>
              <p:nvPr/>
            </p:nvSpPr>
            <p:spPr>
              <a:xfrm>
                <a:off x="10095482" y="3658295"/>
                <a:ext cx="723275" cy="2825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12000"/>
                  </a:lnSpc>
                </a:pPr>
                <a:r>
                  <a:rPr lang="en-US" sz="1200" dirty="0"/>
                  <a:t>SASE 3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0CE62F3-C7F8-4A35-AEB9-1DD112BA1F36}"/>
                  </a:ext>
                </a:extLst>
              </p:cNvPr>
              <p:cNvSpPr txBox="1"/>
              <p:nvPr/>
            </p:nvSpPr>
            <p:spPr>
              <a:xfrm>
                <a:off x="10095482" y="3326707"/>
                <a:ext cx="723275" cy="2825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12000"/>
                  </a:lnSpc>
                </a:pPr>
                <a:r>
                  <a:rPr lang="en-US" sz="1200" dirty="0"/>
                  <a:t>SASE 1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7B087CD-89DE-4186-A18F-B37081B826AE}"/>
                  </a:ext>
                </a:extLst>
              </p:cNvPr>
              <p:cNvSpPr txBox="1"/>
              <p:nvPr/>
            </p:nvSpPr>
            <p:spPr>
              <a:xfrm>
                <a:off x="10095482" y="2995120"/>
                <a:ext cx="723275" cy="2825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12000"/>
                  </a:lnSpc>
                </a:pPr>
                <a:r>
                  <a:rPr lang="en-US" sz="1200" dirty="0"/>
                  <a:t>SASE 4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46CC9BA-675F-4968-B576-C3412B113057}"/>
                  </a:ext>
                </a:extLst>
              </p:cNvPr>
              <p:cNvSpPr txBox="1"/>
              <p:nvPr/>
            </p:nvSpPr>
            <p:spPr>
              <a:xfrm>
                <a:off x="10095482" y="2663533"/>
                <a:ext cx="723275" cy="2825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12000"/>
                  </a:lnSpc>
                </a:pPr>
                <a:r>
                  <a:rPr lang="en-US" sz="1200" dirty="0"/>
                  <a:t>SASE 5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A0A7F5F-592E-4358-9309-3D5890A4B1C9}"/>
                  </a:ext>
                </a:extLst>
              </p:cNvPr>
              <p:cNvSpPr/>
              <p:nvPr/>
            </p:nvSpPr>
            <p:spPr>
              <a:xfrm rot="19860012">
                <a:off x="5846462" y="2762326"/>
                <a:ext cx="1389777" cy="9107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B3D1071-8F6A-49C6-B732-C008C2892D4E}"/>
                  </a:ext>
                </a:extLst>
              </p:cNvPr>
              <p:cNvSpPr/>
              <p:nvPr/>
            </p:nvSpPr>
            <p:spPr>
              <a:xfrm>
                <a:off x="5327312" y="3430967"/>
                <a:ext cx="842507" cy="9107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9F57D6D-2D98-46C6-8DD2-5EEF22199522}"/>
                  </a:ext>
                </a:extLst>
              </p:cNvPr>
              <p:cNvSpPr/>
              <p:nvPr/>
            </p:nvSpPr>
            <p:spPr>
              <a:xfrm>
                <a:off x="6169576" y="3430967"/>
                <a:ext cx="2345151" cy="9107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US" sz="1400" dirty="0" err="1"/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6B8F1B-9A39-5EBA-76EB-B13009B5F9C0}"/>
                </a:ext>
              </a:extLst>
            </p:cNvPr>
            <p:cNvSpPr/>
            <p:nvPr/>
          </p:nvSpPr>
          <p:spPr>
            <a:xfrm>
              <a:off x="8617200" y="3064467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8DBDCF9-7AFD-1A71-8715-3F32D4DCBB78}"/>
                </a:ext>
              </a:extLst>
            </p:cNvPr>
            <p:cNvSpPr/>
            <p:nvPr/>
          </p:nvSpPr>
          <p:spPr>
            <a:xfrm>
              <a:off x="9476561" y="2384490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9C78A6C-A69F-02FF-E69A-A69A590B671A}"/>
                </a:ext>
              </a:extLst>
            </p:cNvPr>
            <p:cNvSpPr/>
            <p:nvPr/>
          </p:nvSpPr>
          <p:spPr>
            <a:xfrm>
              <a:off x="9476561" y="3379251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6CD9C36E-2F94-4734-9572-1983903186CC}"/>
              </a:ext>
            </a:extLst>
          </p:cNvPr>
          <p:cNvSpPr/>
          <p:nvPr/>
        </p:nvSpPr>
        <p:spPr>
          <a:xfrm>
            <a:off x="1322766" y="2959035"/>
            <a:ext cx="3990653" cy="92929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C5F104-7474-47AD-AE5A-9668B23B8F19}"/>
              </a:ext>
            </a:extLst>
          </p:cNvPr>
          <p:cNvSpPr/>
          <p:nvPr/>
        </p:nvSpPr>
        <p:spPr>
          <a:xfrm>
            <a:off x="5323433" y="2057341"/>
            <a:ext cx="5537209" cy="2178087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en-US" sz="1400" dirty="0" err="1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E1EB4CA-B75B-4494-8885-C0D9F08D3B9F}"/>
              </a:ext>
            </a:extLst>
          </p:cNvPr>
          <p:cNvGrpSpPr/>
          <p:nvPr/>
        </p:nvGrpSpPr>
        <p:grpSpPr>
          <a:xfrm>
            <a:off x="5911508" y="3269372"/>
            <a:ext cx="4773303" cy="2744065"/>
            <a:chOff x="5911508" y="3269372"/>
            <a:chExt cx="4773303" cy="2744065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FBB865AA-BD3E-44E2-AC51-BE29120DC0E0}"/>
                </a:ext>
              </a:extLst>
            </p:cNvPr>
            <p:cNvSpPr/>
            <p:nvPr/>
          </p:nvSpPr>
          <p:spPr>
            <a:xfrm>
              <a:off x="5911508" y="4416219"/>
              <a:ext cx="2596899" cy="1423472"/>
            </a:xfrm>
            <a:prstGeom prst="rect">
              <a:avLst/>
            </a:prstGeom>
            <a:solidFill>
              <a:schemeClr val="accent6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15C6110-596D-49AA-A403-BB3A194369E0}"/>
                </a:ext>
              </a:extLst>
            </p:cNvPr>
            <p:cNvSpPr txBox="1"/>
            <p:nvPr/>
          </p:nvSpPr>
          <p:spPr>
            <a:xfrm>
              <a:off x="10095482" y="4500212"/>
              <a:ext cx="589329" cy="282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2000"/>
                </a:lnSpc>
              </a:pPr>
              <a:r>
                <a:rPr lang="en-US" sz="1200" dirty="0"/>
                <a:t>FEL 6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DA5BF95-0555-4F24-9D73-7D7B52601420}"/>
                </a:ext>
              </a:extLst>
            </p:cNvPr>
            <p:cNvSpPr txBox="1"/>
            <p:nvPr/>
          </p:nvSpPr>
          <p:spPr>
            <a:xfrm>
              <a:off x="10095482" y="5494973"/>
              <a:ext cx="589329" cy="282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2000"/>
                </a:lnSpc>
              </a:pPr>
              <a:r>
                <a:rPr lang="en-US" sz="1200" dirty="0"/>
                <a:t>FEL 9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63AD153-A89E-4436-9C49-34FE2B5C8D95}"/>
                </a:ext>
              </a:extLst>
            </p:cNvPr>
            <p:cNvSpPr txBox="1"/>
            <p:nvPr/>
          </p:nvSpPr>
          <p:spPr>
            <a:xfrm>
              <a:off x="10095482" y="5163386"/>
              <a:ext cx="589329" cy="282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2000"/>
                </a:lnSpc>
              </a:pPr>
              <a:r>
                <a:rPr lang="en-US" sz="1200" dirty="0"/>
                <a:t>FEL 8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F4C40CD-810F-463B-9D56-7CA5ACB268B0}"/>
                </a:ext>
              </a:extLst>
            </p:cNvPr>
            <p:cNvSpPr txBox="1"/>
            <p:nvPr/>
          </p:nvSpPr>
          <p:spPr>
            <a:xfrm>
              <a:off x="10095482" y="4831799"/>
              <a:ext cx="589329" cy="282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2000"/>
                </a:lnSpc>
              </a:pPr>
              <a:r>
                <a:rPr lang="en-US" sz="1200" dirty="0"/>
                <a:t>FEL 7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2A053E2-91E1-4F80-9802-2773DFCC50A6}"/>
                </a:ext>
              </a:extLst>
            </p:cNvPr>
            <p:cNvSpPr/>
            <p:nvPr/>
          </p:nvSpPr>
          <p:spPr>
            <a:xfrm>
              <a:off x="6855003" y="4584450"/>
              <a:ext cx="1696433" cy="94765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515C6E8-2E33-4D08-BB7A-32241FB28C8F}"/>
                </a:ext>
              </a:extLst>
            </p:cNvPr>
            <p:cNvSpPr/>
            <p:nvPr/>
          </p:nvSpPr>
          <p:spPr>
            <a:xfrm flipV="1">
              <a:off x="8514728" y="4275922"/>
              <a:ext cx="1560297" cy="17375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43F5EE7A-5DE2-4C68-B5FB-E2FE6340B94C}"/>
                </a:ext>
              </a:extLst>
            </p:cNvPr>
            <p:cNvSpPr/>
            <p:nvPr/>
          </p:nvSpPr>
          <p:spPr>
            <a:xfrm flipV="1">
              <a:off x="8619439" y="4881190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37B627B-9E0C-449D-9582-AECC019B47FD}"/>
                </a:ext>
              </a:extLst>
            </p:cNvPr>
            <p:cNvSpPr/>
            <p:nvPr/>
          </p:nvSpPr>
          <p:spPr>
            <a:xfrm flipV="1">
              <a:off x="9048000" y="4881190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2700981-A6D5-4AA9-ADD6-3CBE7E064904}"/>
                </a:ext>
              </a:extLst>
            </p:cNvPr>
            <p:cNvSpPr/>
            <p:nvPr/>
          </p:nvSpPr>
          <p:spPr>
            <a:xfrm flipV="1">
              <a:off x="8619439" y="4549602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29CAC414-6D52-4F8D-8118-9F9E03A0C5B9}"/>
                </a:ext>
              </a:extLst>
            </p:cNvPr>
            <p:cNvSpPr/>
            <p:nvPr/>
          </p:nvSpPr>
          <p:spPr>
            <a:xfrm flipV="1">
              <a:off x="9048000" y="4549602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D2407AE-6E4F-41D5-9306-BDF400C16288}"/>
                </a:ext>
              </a:extLst>
            </p:cNvPr>
            <p:cNvSpPr/>
            <p:nvPr/>
          </p:nvSpPr>
          <p:spPr>
            <a:xfrm flipV="1">
              <a:off x="8615450" y="5544585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234D522-84E6-4A26-ADD8-2A38506727F9}"/>
                </a:ext>
              </a:extLst>
            </p:cNvPr>
            <p:cNvSpPr/>
            <p:nvPr/>
          </p:nvSpPr>
          <p:spPr>
            <a:xfrm flipV="1">
              <a:off x="9044011" y="5544585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DE930C9-128E-429E-884E-34E08420D368}"/>
                </a:ext>
              </a:extLst>
            </p:cNvPr>
            <p:cNvSpPr/>
            <p:nvPr/>
          </p:nvSpPr>
          <p:spPr>
            <a:xfrm flipV="1">
              <a:off x="8615450" y="5207014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A4B9D61-C9F4-44BA-95EB-B8EB8E97E07A}"/>
                </a:ext>
              </a:extLst>
            </p:cNvPr>
            <p:cNvSpPr/>
            <p:nvPr/>
          </p:nvSpPr>
          <p:spPr>
            <a:xfrm flipV="1">
              <a:off x="9044011" y="5207014"/>
              <a:ext cx="323850" cy="177489"/>
            </a:xfrm>
            <a:prstGeom prst="rect">
              <a:avLst/>
            </a:prstGeom>
            <a:solidFill>
              <a:schemeClr val="bg2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47F696B-9747-4EA9-86AD-0FE55AF44B39}"/>
                </a:ext>
              </a:extLst>
            </p:cNvPr>
            <p:cNvSpPr/>
            <p:nvPr/>
          </p:nvSpPr>
          <p:spPr>
            <a:xfrm flipV="1">
              <a:off x="6012496" y="4589266"/>
              <a:ext cx="842507" cy="91079"/>
            </a:xfrm>
            <a:prstGeom prst="rect">
              <a:avLst/>
            </a:prstGeom>
            <a:solidFill>
              <a:srgbClr val="FF0000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7A30B673-216F-4563-8EBA-17B2039B73B4}"/>
                </a:ext>
              </a:extLst>
            </p:cNvPr>
            <p:cNvSpPr/>
            <p:nvPr/>
          </p:nvSpPr>
          <p:spPr>
            <a:xfrm>
              <a:off x="7008539" y="4911377"/>
              <a:ext cx="1506188" cy="94765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A6D1895-DE94-4139-AC5D-1BD83379DA02}"/>
                </a:ext>
              </a:extLst>
            </p:cNvPr>
            <p:cNvSpPr/>
            <p:nvPr/>
          </p:nvSpPr>
          <p:spPr>
            <a:xfrm flipV="1">
              <a:off x="6184119" y="4903822"/>
              <a:ext cx="842507" cy="91079"/>
            </a:xfrm>
            <a:prstGeom prst="rect">
              <a:avLst/>
            </a:prstGeom>
            <a:solidFill>
              <a:srgbClr val="FF0000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028476F6-3C48-484B-8553-11B1A7DF2D34}"/>
                </a:ext>
              </a:extLst>
            </p:cNvPr>
            <p:cNvSpPr/>
            <p:nvPr/>
          </p:nvSpPr>
          <p:spPr>
            <a:xfrm flipV="1">
              <a:off x="6401011" y="5253339"/>
              <a:ext cx="842507" cy="91079"/>
            </a:xfrm>
            <a:prstGeom prst="rect">
              <a:avLst/>
            </a:prstGeom>
            <a:solidFill>
              <a:srgbClr val="FF0000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7E50258-F3CE-422B-AA79-738F23496516}"/>
                </a:ext>
              </a:extLst>
            </p:cNvPr>
            <p:cNvSpPr/>
            <p:nvPr/>
          </p:nvSpPr>
          <p:spPr>
            <a:xfrm>
              <a:off x="7243518" y="5257721"/>
              <a:ext cx="1267221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30C1CC0-A35C-4D19-B9D7-56F06BA10473}"/>
                </a:ext>
              </a:extLst>
            </p:cNvPr>
            <p:cNvSpPr/>
            <p:nvPr/>
          </p:nvSpPr>
          <p:spPr>
            <a:xfrm flipV="1">
              <a:off x="6568659" y="5585268"/>
              <a:ext cx="842507" cy="91079"/>
            </a:xfrm>
            <a:prstGeom prst="rect">
              <a:avLst/>
            </a:prstGeom>
            <a:solidFill>
              <a:srgbClr val="FF0000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DB23C2E-FFB2-4891-80C7-A0097F861681}"/>
                </a:ext>
              </a:extLst>
            </p:cNvPr>
            <p:cNvSpPr/>
            <p:nvPr/>
          </p:nvSpPr>
          <p:spPr>
            <a:xfrm>
              <a:off x="7357928" y="5586765"/>
              <a:ext cx="1152811" cy="9107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86E58D0-235D-4F56-93E4-C782AE2A7BEE}"/>
                </a:ext>
              </a:extLst>
            </p:cNvPr>
            <p:cNvSpPr/>
            <p:nvPr/>
          </p:nvSpPr>
          <p:spPr>
            <a:xfrm rot="3611850" flipV="1">
              <a:off x="4699718" y="4509645"/>
              <a:ext cx="2526266" cy="45719"/>
            </a:xfrm>
            <a:prstGeom prst="rect">
              <a:avLst/>
            </a:prstGeom>
            <a:solidFill>
              <a:schemeClr val="tx1"/>
            </a:solidFill>
          </p:spPr>
          <p:txBody>
            <a:bodyPr rtlCol="0" anchor="ctr">
              <a:noAutofit/>
            </a:bodyPr>
            <a:lstStyle/>
            <a:p>
              <a:pPr algn="ctr">
                <a:lnSpc>
                  <a:spcPct val="113000"/>
                </a:lnSpc>
              </a:pPr>
              <a:endParaRPr lang="en-US" sz="1400" dirty="0" err="1"/>
            </a:p>
          </p:txBody>
        </p:sp>
      </p:grpSp>
      <p:sp>
        <p:nvSpPr>
          <p:cNvPr id="65" name="Oval 64">
            <a:extLst>
              <a:ext uri="{FF2B5EF4-FFF2-40B4-BE49-F238E27FC236}">
                <a16:creationId xmlns:a16="http://schemas.microsoft.com/office/drawing/2014/main" id="{AD018C98-15AB-45C5-A62A-7A94417C1007}"/>
              </a:ext>
            </a:extLst>
          </p:cNvPr>
          <p:cNvSpPr/>
          <p:nvPr/>
        </p:nvSpPr>
        <p:spPr>
          <a:xfrm>
            <a:off x="2346004" y="1950720"/>
            <a:ext cx="3541295" cy="1045029"/>
          </a:xfrm>
          <a:prstGeom prst="ellipse">
            <a:avLst/>
          </a:prstGeom>
          <a:noFill/>
          <a:ln w="38100">
            <a:solidFill>
              <a:srgbClr val="CCFF33"/>
            </a:solidFill>
          </a:ln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combined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:</a:t>
            </a:r>
          </a:p>
          <a:p>
            <a:pPr algn="ctr">
              <a:lnSpc>
                <a:spcPct val="113000"/>
              </a:lnSpc>
            </a:pP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upgade</a:t>
            </a:r>
            <a:r>
              <a:rPr lang="de-DE" dirty="0"/>
              <a:t>,       </a:t>
            </a:r>
            <a:r>
              <a:rPr lang="de-DE" dirty="0" err="1"/>
              <a:t>modify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fan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63585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B6D5E-3C34-B088-E464-2A68AF4FD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Facility upgrade </a:t>
            </a:r>
            <a:r>
              <a:rPr lang="de-DE" dirty="0" err="1"/>
              <a:t>proposal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9CD14-F40C-EAD6-32F9-35F1E5FBB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10944224" cy="4843379"/>
          </a:xfrm>
        </p:spPr>
        <p:txBody>
          <a:bodyPr/>
          <a:lstStyle/>
          <a:p>
            <a:r>
              <a:rPr lang="de-DE" dirty="0"/>
              <a:t>Down-</a:t>
            </a:r>
            <a:r>
              <a:rPr lang="de-DE" dirty="0" err="1"/>
              <a:t>select</a:t>
            </a:r>
            <a:r>
              <a:rPr lang="de-DE" dirty="0"/>
              <a:t> a </a:t>
            </a:r>
            <a:r>
              <a:rPr lang="de-DE" dirty="0" err="1"/>
              <a:t>combination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options</a:t>
            </a:r>
            <a:r>
              <a:rPr lang="de-DE" dirty="0"/>
              <a:t> A, B and C </a:t>
            </a:r>
            <a:r>
              <a:rPr lang="de-DE" dirty="0" err="1"/>
              <a:t>fitting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requirements</a:t>
            </a:r>
            <a:r>
              <a:rPr lang="de-DE" dirty="0"/>
              <a:t> </a:t>
            </a:r>
            <a:r>
              <a:rPr lang="de-DE" dirty="0" err="1"/>
              <a:t>defined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a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upgraded</a:t>
            </a:r>
            <a:r>
              <a:rPr lang="de-DE" dirty="0"/>
              <a:t> </a:t>
            </a:r>
            <a:r>
              <a:rPr lang="de-DE" dirty="0" err="1"/>
              <a:t>facility</a:t>
            </a:r>
            <a:endParaRPr lang="de-DE" dirty="0"/>
          </a:p>
          <a:p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systems</a:t>
            </a:r>
            <a:endParaRPr lang="de-DE" dirty="0"/>
          </a:p>
          <a:p>
            <a:pPr lvl="1"/>
            <a:r>
              <a:rPr lang="de-DE" dirty="0" err="1"/>
              <a:t>Refurbishment</a:t>
            </a:r>
            <a:r>
              <a:rPr lang="de-DE" dirty="0"/>
              <a:t> (</a:t>
            </a:r>
            <a:r>
              <a:rPr lang="de-DE" dirty="0" err="1"/>
              <a:t>needed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Maintain</a:t>
            </a:r>
            <a:r>
              <a:rPr lang="de-DE" dirty="0"/>
              <a:t> burst-mode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modify</a:t>
            </a:r>
            <a:r>
              <a:rPr lang="de-DE" dirty="0"/>
              <a:t> </a:t>
            </a:r>
            <a:r>
              <a:rPr lang="de-DE" dirty="0" err="1"/>
              <a:t>towards</a:t>
            </a:r>
            <a:r>
              <a:rPr lang="de-DE" dirty="0"/>
              <a:t> HDC-mode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operation</a:t>
            </a:r>
            <a:endParaRPr lang="de-DE" dirty="0"/>
          </a:p>
          <a:p>
            <a:r>
              <a:rPr lang="de-DE" dirty="0"/>
              <a:t>FEL </a:t>
            </a:r>
            <a:r>
              <a:rPr lang="de-DE" dirty="0" err="1"/>
              <a:t>sources</a:t>
            </a:r>
            <a:endParaRPr lang="de-DE" dirty="0"/>
          </a:p>
          <a:p>
            <a:pPr lvl="1"/>
            <a:r>
              <a:rPr lang="de-DE" dirty="0" err="1"/>
              <a:t>Increasing</a:t>
            </a:r>
            <a:r>
              <a:rPr lang="de-DE" dirty="0"/>
              <a:t>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FEL </a:t>
            </a:r>
            <a:r>
              <a:rPr lang="de-DE" dirty="0" err="1"/>
              <a:t>sources</a:t>
            </a:r>
            <a:endParaRPr lang="de-DE" dirty="0"/>
          </a:p>
          <a:p>
            <a:pPr lvl="1"/>
            <a:r>
              <a:rPr lang="de-DE" dirty="0" err="1"/>
              <a:t>Refurbish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ones</a:t>
            </a:r>
            <a:r>
              <a:rPr lang="de-DE" dirty="0"/>
              <a:t> </a:t>
            </a:r>
          </a:p>
          <a:p>
            <a:r>
              <a:rPr lang="de-DE" dirty="0" err="1"/>
              <a:t>Beamlines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Building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beamlines</a:t>
            </a:r>
            <a:r>
              <a:rPr lang="de-DE" dirty="0"/>
              <a:t> at </a:t>
            </a:r>
            <a:r>
              <a:rPr lang="de-DE" dirty="0" err="1"/>
              <a:t>new</a:t>
            </a:r>
            <a:r>
              <a:rPr lang="de-DE" dirty="0"/>
              <a:t> FEL </a:t>
            </a:r>
            <a:r>
              <a:rPr lang="de-DE" dirty="0" err="1"/>
              <a:t>sources</a:t>
            </a:r>
            <a:endParaRPr lang="de-DE" dirty="0"/>
          </a:p>
          <a:p>
            <a:pPr lvl="1"/>
            <a:r>
              <a:rPr lang="de-DE" dirty="0" err="1"/>
              <a:t>Refurbish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ones</a:t>
            </a:r>
            <a:r>
              <a:rPr lang="de-DE" dirty="0"/>
              <a:t> </a:t>
            </a:r>
          </a:p>
          <a:p>
            <a:r>
              <a:rPr lang="de-DE" dirty="0"/>
              <a:t>Scientific </a:t>
            </a:r>
            <a:r>
              <a:rPr lang="de-DE" dirty="0" err="1"/>
              <a:t>instruments</a:t>
            </a:r>
            <a:endParaRPr lang="de-DE" dirty="0"/>
          </a:p>
          <a:p>
            <a:pPr lvl="1"/>
            <a:r>
              <a:rPr lang="de-DE" dirty="0"/>
              <a:t>Building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instruments</a:t>
            </a:r>
            <a:r>
              <a:rPr lang="de-DE" dirty="0"/>
              <a:t> at </a:t>
            </a:r>
            <a:r>
              <a:rPr lang="de-DE" dirty="0" err="1"/>
              <a:t>new</a:t>
            </a:r>
            <a:r>
              <a:rPr lang="de-DE" dirty="0"/>
              <a:t> FEL </a:t>
            </a:r>
            <a:r>
              <a:rPr lang="de-DE" dirty="0" err="1"/>
              <a:t>sources</a:t>
            </a:r>
            <a:r>
              <a:rPr lang="de-DE" dirty="0"/>
              <a:t>/</a:t>
            </a:r>
            <a:r>
              <a:rPr lang="de-DE" dirty="0" err="1"/>
              <a:t>beamlines</a:t>
            </a:r>
            <a:endParaRPr lang="de-DE" dirty="0"/>
          </a:p>
          <a:p>
            <a:pPr lvl="1"/>
            <a:r>
              <a:rPr lang="de-DE" dirty="0" err="1"/>
              <a:t>Refurbish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ones</a:t>
            </a:r>
            <a:endParaRPr lang="de-DE" dirty="0"/>
          </a:p>
          <a:p>
            <a:r>
              <a:rPr lang="de-DE" dirty="0" err="1"/>
              <a:t>Extend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 support </a:t>
            </a:r>
            <a:r>
              <a:rPr lang="de-DE" dirty="0" err="1"/>
              <a:t>services</a:t>
            </a:r>
            <a:r>
              <a:rPr lang="de-DE" dirty="0"/>
              <a:t> and </a:t>
            </a:r>
            <a:r>
              <a:rPr lang="de-DE" dirty="0" err="1"/>
              <a:t>infrastructure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363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91257-8641-D0E9-C87D-027973B4C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2nd FEL fan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FE967-4E8B-C4BC-0627-B12681990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Impact </a:t>
            </a:r>
            <a:r>
              <a:rPr lang="de-DE" dirty="0" err="1"/>
              <a:t>of</a:t>
            </a:r>
            <a:r>
              <a:rPr lang="de-DE" dirty="0"/>
              <a:t> 6° </a:t>
            </a:r>
            <a:r>
              <a:rPr lang="de-DE" dirty="0" err="1"/>
              <a:t>bend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emittance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growth</a:t>
            </a:r>
            <a:r>
              <a:rPr lang="de-DE" dirty="0">
                <a:sym typeface="Wingdings" panose="05000000000000000000" pitchFamily="2" charset="2"/>
              </a:rPr>
              <a:t>  </a:t>
            </a:r>
            <a:r>
              <a:rPr lang="de-DE" dirty="0" err="1">
                <a:sym typeface="Wingdings" panose="05000000000000000000" pitchFamily="2" charset="2"/>
              </a:rPr>
              <a:t>limitation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FEL </a:t>
            </a:r>
            <a:r>
              <a:rPr lang="de-DE" dirty="0" err="1">
                <a:sym typeface="Wingdings" panose="05000000000000000000" pitchFamily="2" charset="2"/>
              </a:rPr>
              <a:t>process</a:t>
            </a:r>
            <a:r>
              <a:rPr lang="de-DE" dirty="0">
                <a:sym typeface="Wingdings" panose="05000000000000000000" pitchFamily="2" charset="2"/>
              </a:rPr>
              <a:t>/</a:t>
            </a:r>
            <a:r>
              <a:rPr lang="de-DE" dirty="0" err="1">
                <a:sym typeface="Wingdings" panose="05000000000000000000" pitchFamily="2" charset="2"/>
              </a:rPr>
              <a:t>gain</a:t>
            </a:r>
            <a:r>
              <a:rPr lang="de-DE" dirty="0">
                <a:sym typeface="Wingdings" panose="05000000000000000000" pitchFamily="2" charset="2"/>
              </a:rPr>
              <a:t> ?</a:t>
            </a:r>
          </a:p>
          <a:p>
            <a:pPr lvl="1"/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now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assume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that</a:t>
            </a:r>
            <a:r>
              <a:rPr lang="de-DE" dirty="0">
                <a:sym typeface="Wingdings" panose="05000000000000000000" pitchFamily="2" charset="2"/>
              </a:rPr>
              <a:t> at least </a:t>
            </a:r>
            <a:r>
              <a:rPr lang="de-DE" dirty="0" err="1">
                <a:sym typeface="Wingdings" panose="05000000000000000000" pitchFamily="2" charset="2"/>
              </a:rPr>
              <a:t>std</a:t>
            </a:r>
            <a:r>
              <a:rPr lang="de-DE" dirty="0">
                <a:sym typeface="Wingdings" panose="05000000000000000000" pitchFamily="2" charset="2"/>
              </a:rPr>
              <a:t> x-</a:t>
            </a:r>
            <a:r>
              <a:rPr lang="de-DE" dirty="0" err="1">
                <a:sym typeface="Wingdings" panose="05000000000000000000" pitchFamily="2" charset="2"/>
              </a:rPr>
              <a:t>ray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photon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energies</a:t>
            </a:r>
            <a:r>
              <a:rPr lang="de-DE" dirty="0">
                <a:sym typeface="Wingdings" panose="05000000000000000000" pitchFamily="2" charset="2"/>
              </a:rPr>
              <a:t> (0.5 – 12 keV) </a:t>
            </a:r>
            <a:r>
              <a:rPr lang="de-DE" dirty="0" err="1">
                <a:sym typeface="Wingdings" panose="05000000000000000000" pitchFamily="2" charset="2"/>
              </a:rPr>
              <a:t>can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provided</a:t>
            </a:r>
            <a:r>
              <a:rPr lang="de-DE" dirty="0">
                <a:sym typeface="Wingdings" panose="05000000000000000000" pitchFamily="2" charset="2"/>
              </a:rPr>
              <a:t> w/o </a:t>
            </a:r>
            <a:r>
              <a:rPr lang="de-DE" dirty="0" err="1">
                <a:sym typeface="Wingdings" panose="05000000000000000000" pitchFamily="2" charset="2"/>
              </a:rPr>
              <a:t>issues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Layout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2nd FEL fan will </a:t>
            </a:r>
            <a:r>
              <a:rPr lang="de-DE" dirty="0" err="1">
                <a:sym typeface="Wingdings" panose="05000000000000000000" pitchFamily="2" charset="2"/>
              </a:rPr>
              <a:t>likely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</a:t>
            </a:r>
            <a:r>
              <a:rPr lang="de-DE" dirty="0">
                <a:sym typeface="Wingdings" panose="05000000000000000000" pitchFamily="2" charset="2"/>
              </a:rPr>
              <a:t> not </a:t>
            </a:r>
            <a:r>
              <a:rPr lang="de-DE" dirty="0" err="1">
                <a:sym typeface="Wingdings" panose="05000000000000000000" pitchFamily="2" charset="2"/>
              </a:rPr>
              <a:t>as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proposed</a:t>
            </a:r>
            <a:r>
              <a:rPr lang="de-DE" dirty="0">
                <a:sym typeface="Wingdings" panose="05000000000000000000" pitchFamily="2" charset="2"/>
              </a:rPr>
              <a:t> in initial PFV  plan </a:t>
            </a:r>
            <a:r>
              <a:rPr lang="de-DE" dirty="0" err="1">
                <a:sym typeface="Wingdings" panose="05000000000000000000" pitchFamily="2" charset="2"/>
              </a:rPr>
              <a:t>approval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change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needed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layout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take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inspiration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from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recently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proposed</a:t>
            </a:r>
            <a:r>
              <a:rPr lang="de-DE" dirty="0">
                <a:sym typeface="Wingdings" panose="05000000000000000000" pitchFamily="2" charset="2"/>
              </a:rPr>
              <a:t> UK XFEL </a:t>
            </a:r>
            <a:r>
              <a:rPr lang="de-DE" dirty="0" err="1">
                <a:sym typeface="Wingdings" panose="05000000000000000000" pitchFamily="2" charset="2"/>
              </a:rPr>
              <a:t>scheme</a:t>
            </a:r>
            <a:r>
              <a:rPr lang="de-DE" dirty="0">
                <a:sym typeface="Wingdings" panose="05000000000000000000" pitchFamily="2" charset="2"/>
              </a:rPr>
              <a:t>  </a:t>
            </a:r>
            <a:r>
              <a:rPr lang="de-DE" dirty="0" err="1">
                <a:sym typeface="Wingdings" panose="05000000000000000000" pitchFamily="2" charset="2"/>
              </a:rPr>
              <a:t>initiated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coll</a:t>
            </a:r>
            <a:r>
              <a:rPr lang="de-DE" dirty="0">
                <a:sym typeface="Wingdings" panose="05000000000000000000" pitchFamily="2" charset="2"/>
              </a:rPr>
              <a:t>. </a:t>
            </a:r>
            <a:r>
              <a:rPr lang="de-DE" dirty="0" err="1">
                <a:sym typeface="Wingdings" panose="05000000000000000000" pitchFamily="2" charset="2"/>
              </a:rPr>
              <a:t>with</a:t>
            </a:r>
            <a:r>
              <a:rPr lang="de-DE" dirty="0">
                <a:sym typeface="Wingdings" panose="05000000000000000000" pitchFamily="2" charset="2"/>
              </a:rPr>
              <a:t> STFC</a:t>
            </a:r>
          </a:p>
          <a:p>
            <a:r>
              <a:rPr lang="de-DE" dirty="0" err="1">
                <a:sym typeface="Wingdings" panose="05000000000000000000" pitchFamily="2" charset="2"/>
              </a:rPr>
              <a:t>Dependence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fan </a:t>
            </a:r>
            <a:r>
              <a:rPr lang="de-DE" dirty="0" err="1">
                <a:sym typeface="Wingdings" panose="05000000000000000000" pitchFamily="2" charset="2"/>
              </a:rPr>
              <a:t>layout</a:t>
            </a:r>
            <a:r>
              <a:rPr lang="de-DE" dirty="0">
                <a:sym typeface="Wingdings" panose="05000000000000000000" pitchFamily="2" charset="2"/>
              </a:rPr>
              <a:t> on </a:t>
            </a:r>
            <a:r>
              <a:rPr lang="de-DE" dirty="0" err="1">
                <a:sym typeface="Wingdings" panose="05000000000000000000" pitchFamily="2" charset="2"/>
              </a:rPr>
              <a:t>accelerator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mode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operation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determined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ideally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only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little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dep</a:t>
            </a:r>
            <a:r>
              <a:rPr lang="de-DE" dirty="0">
                <a:sym typeface="Wingdings" panose="05000000000000000000" pitchFamily="2" charset="2"/>
              </a:rPr>
              <a:t>.)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Even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current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accelerator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has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enough</a:t>
            </a:r>
            <a:r>
              <a:rPr lang="de-DE" dirty="0">
                <a:sym typeface="Wingdings" panose="05000000000000000000" pitchFamily="2" charset="2"/>
              </a:rPr>
              <a:t> power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serve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two</a:t>
            </a:r>
            <a:r>
              <a:rPr lang="de-DE" dirty="0">
                <a:sym typeface="Wingdings" panose="05000000000000000000" pitchFamily="2" charset="2"/>
              </a:rPr>
              <a:t> FEL </a:t>
            </a:r>
            <a:r>
              <a:rPr lang="de-DE" dirty="0" err="1">
                <a:sym typeface="Wingdings" panose="05000000000000000000" pitchFamily="2" charset="2"/>
              </a:rPr>
              <a:t>fans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2677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44751-11F2-746C-F632-7EDFECA6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Accelerator</a:t>
            </a:r>
            <a:r>
              <a:rPr lang="de-DE" dirty="0"/>
              <a:t> – </a:t>
            </a:r>
            <a:r>
              <a:rPr lang="de-DE" i="1" dirty="0" err="1"/>
              <a:t>cw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not-</a:t>
            </a:r>
            <a:r>
              <a:rPr lang="de-DE" i="1" dirty="0" err="1"/>
              <a:t>cw</a:t>
            </a:r>
            <a:r>
              <a:rPr lang="de-DE" i="1" dirty="0"/>
              <a:t> </a:t>
            </a:r>
            <a:r>
              <a:rPr lang="de-DE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2DCFE-F76D-1310-7CAF-FCC054A94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10944224" cy="4803006"/>
          </a:xfrm>
        </p:spPr>
        <p:txBody>
          <a:bodyPr/>
          <a:lstStyle/>
          <a:p>
            <a:r>
              <a:rPr lang="de-DE" dirty="0"/>
              <a:t>The burst-mode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European XFEL (and </a:t>
            </a:r>
            <a:r>
              <a:rPr lang="de-DE" dirty="0" err="1"/>
              <a:t>of</a:t>
            </a:r>
            <a:r>
              <a:rPr lang="de-DE" dirty="0"/>
              <a:t> FLASH)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unique</a:t>
            </a:r>
            <a:r>
              <a:rPr lang="de-DE" dirty="0"/>
              <a:t> </a:t>
            </a:r>
            <a:r>
              <a:rPr lang="de-DE" dirty="0" err="1"/>
              <a:t>world-wide</a:t>
            </a:r>
            <a:r>
              <a:rPr lang="de-DE" dirty="0"/>
              <a:t> and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followed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on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path</a:t>
            </a:r>
            <a:r>
              <a:rPr lang="de-DE" dirty="0"/>
              <a:t> </a:t>
            </a:r>
            <a:r>
              <a:rPr lang="de-DE" dirty="0" err="1"/>
              <a:t>towards</a:t>
            </a:r>
            <a:r>
              <a:rPr lang="de-DE" dirty="0"/>
              <a:t> </a:t>
            </a:r>
            <a:r>
              <a:rPr lang="de-DE" dirty="0" err="1"/>
              <a:t>higher</a:t>
            </a:r>
            <a:r>
              <a:rPr lang="de-DE" dirty="0"/>
              <a:t> </a:t>
            </a:r>
            <a:r>
              <a:rPr lang="de-DE" dirty="0" err="1"/>
              <a:t>repetition</a:t>
            </a:r>
            <a:r>
              <a:rPr lang="de-DE" dirty="0"/>
              <a:t> rate.</a:t>
            </a:r>
          </a:p>
          <a:p>
            <a:r>
              <a:rPr lang="de-DE" dirty="0"/>
              <a:t>LCLS, SHINE and S3FEL (but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UK XFEL </a:t>
            </a:r>
            <a:r>
              <a:rPr lang="de-DE" dirty="0" err="1"/>
              <a:t>proposal</a:t>
            </a:r>
            <a:r>
              <a:rPr lang="de-DE" dirty="0"/>
              <a:t>)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opted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i="1" dirty="0" err="1"/>
              <a:t>cw</a:t>
            </a:r>
            <a:r>
              <a:rPr lang="de-DE" dirty="0"/>
              <a:t>-mode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base</a:t>
            </a:r>
            <a:r>
              <a:rPr lang="de-DE" dirty="0"/>
              <a:t> rate </a:t>
            </a:r>
            <a:r>
              <a:rPr lang="de-DE" dirty="0" err="1"/>
              <a:t>of</a:t>
            </a:r>
            <a:r>
              <a:rPr lang="de-DE" dirty="0"/>
              <a:t> 1 MHz.</a:t>
            </a:r>
          </a:p>
          <a:p>
            <a:pPr lvl="1"/>
            <a:r>
              <a:rPr lang="de-DE" dirty="0"/>
              <a:t>The </a:t>
            </a:r>
            <a:r>
              <a:rPr lang="de-DE" dirty="0" err="1"/>
              <a:t>benefit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such a </a:t>
            </a:r>
            <a:r>
              <a:rPr lang="de-DE" dirty="0" err="1"/>
              <a:t>realization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share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beam </a:t>
            </a:r>
            <a:r>
              <a:rPr lang="de-DE" dirty="0" err="1"/>
              <a:t>to</a:t>
            </a:r>
            <a:r>
              <a:rPr lang="de-DE" dirty="0"/>
              <a:t> O(10) FELs / </a:t>
            </a:r>
            <a:r>
              <a:rPr lang="de-DE" dirty="0" err="1"/>
              <a:t>instruments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100 kHz rate. Such a </a:t>
            </a:r>
            <a:r>
              <a:rPr lang="de-DE" dirty="0" err="1"/>
              <a:t>pattern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closer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laser</a:t>
            </a:r>
            <a:r>
              <a:rPr lang="de-DE" dirty="0"/>
              <a:t>/</a:t>
            </a:r>
            <a:r>
              <a:rPr lang="de-DE" dirty="0" err="1"/>
              <a:t>laboratory</a:t>
            </a:r>
            <a:r>
              <a:rPr lang="de-DE" dirty="0"/>
              <a:t> </a:t>
            </a:r>
            <a:r>
              <a:rPr lang="de-DE" dirty="0" err="1"/>
              <a:t>experiments</a:t>
            </a:r>
            <a:r>
              <a:rPr lang="de-DE" dirty="0"/>
              <a:t>.</a:t>
            </a:r>
          </a:p>
          <a:p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expectations</a:t>
            </a:r>
            <a:r>
              <a:rPr lang="de-DE" dirty="0"/>
              <a:t> in </a:t>
            </a:r>
            <a:r>
              <a:rPr lang="de-DE" dirty="0" err="1"/>
              <a:t>our</a:t>
            </a:r>
            <a:r>
              <a:rPr lang="de-DE" dirty="0"/>
              <a:t> User </a:t>
            </a:r>
            <a:r>
              <a:rPr lang="de-DE" dirty="0" err="1"/>
              <a:t>communities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a European XFEL upgrade will follow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path</a:t>
            </a:r>
            <a:r>
              <a:rPr lang="de-DE" dirty="0"/>
              <a:t>.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convincing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User </a:t>
            </a:r>
            <a:r>
              <a:rPr lang="de-DE" dirty="0" err="1"/>
              <a:t>communities</a:t>
            </a:r>
            <a:r>
              <a:rPr lang="de-DE" dirty="0"/>
              <a:t>, </a:t>
            </a:r>
            <a:r>
              <a:rPr lang="de-DE" dirty="0" err="1"/>
              <a:t>too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hand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operate</a:t>
            </a:r>
            <a:r>
              <a:rPr lang="de-DE" dirty="0"/>
              <a:t> European XFEL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successfully</a:t>
            </a:r>
            <a:r>
              <a:rPr lang="de-DE" dirty="0"/>
              <a:t> and a not-</a:t>
            </a:r>
            <a:r>
              <a:rPr lang="de-DE" i="1" dirty="0" err="1"/>
              <a:t>cw</a:t>
            </a:r>
            <a:r>
              <a:rPr lang="de-DE" dirty="0"/>
              <a:t> (burst-mode)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advantages</a:t>
            </a:r>
            <a:endParaRPr lang="de-DE" dirty="0"/>
          </a:p>
          <a:p>
            <a:pPr lvl="1"/>
            <a:r>
              <a:rPr lang="de-DE" dirty="0" err="1"/>
              <a:t>Enable</a:t>
            </a:r>
            <a:r>
              <a:rPr lang="de-DE" dirty="0"/>
              <a:t> </a:t>
            </a:r>
            <a:r>
              <a:rPr lang="de-DE" dirty="0" err="1"/>
              <a:t>parameter</a:t>
            </a:r>
            <a:r>
              <a:rPr lang="de-DE" dirty="0"/>
              <a:t>/</a:t>
            </a:r>
            <a:r>
              <a:rPr lang="de-DE" dirty="0" err="1"/>
              <a:t>performance</a:t>
            </a:r>
            <a:r>
              <a:rPr lang="de-DE" dirty="0"/>
              <a:t> not </a:t>
            </a:r>
            <a:r>
              <a:rPr lang="de-DE" dirty="0" err="1"/>
              <a:t>accessible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cw</a:t>
            </a:r>
            <a:r>
              <a:rPr lang="de-DE" dirty="0"/>
              <a:t>-mode</a:t>
            </a:r>
          </a:p>
          <a:p>
            <a:pPr lvl="1"/>
            <a:r>
              <a:rPr lang="de-DE" dirty="0" err="1"/>
              <a:t>Based</a:t>
            </a:r>
            <a:r>
              <a:rPr lang="de-DE" dirty="0"/>
              <a:t> on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successful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European XFEL (e.g. beam </a:t>
            </a:r>
            <a:r>
              <a:rPr lang="de-DE" dirty="0" err="1"/>
              <a:t>modes</a:t>
            </a:r>
            <a:r>
              <a:rPr lang="de-DE" dirty="0"/>
              <a:t> and </a:t>
            </a:r>
            <a:r>
              <a:rPr lang="de-DE" dirty="0" err="1"/>
              <a:t>bunch</a:t>
            </a:r>
            <a:r>
              <a:rPr lang="de-DE" dirty="0"/>
              <a:t> </a:t>
            </a:r>
            <a:r>
              <a:rPr lang="de-DE" dirty="0" err="1"/>
              <a:t>dedication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consumption</a:t>
            </a:r>
            <a:r>
              <a:rPr lang="de-DE" dirty="0"/>
              <a:t> (?)</a:t>
            </a:r>
          </a:p>
          <a:p>
            <a:pPr lvl="1"/>
            <a:r>
              <a:rPr lang="de-DE" dirty="0" err="1"/>
              <a:t>Reduced</a:t>
            </a:r>
            <a:r>
              <a:rPr lang="de-DE" dirty="0"/>
              <a:t> upgrade </a:t>
            </a:r>
            <a:r>
              <a:rPr lang="de-DE" dirty="0" err="1"/>
              <a:t>cost</a:t>
            </a:r>
            <a:r>
              <a:rPr lang="de-DE" dirty="0"/>
              <a:t> &amp;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dead</a:t>
            </a:r>
            <a:r>
              <a:rPr lang="de-DE" dirty="0"/>
              <a:t>-time (?)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964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0567B-49AF-459E-98A1-C4D8B19F3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Higher Duty Cycle with new, modified </a:t>
            </a:r>
            <a:r>
              <a:rPr lang="en-US" dirty="0" err="1"/>
              <a:t>cryo</a:t>
            </a:r>
            <a:r>
              <a:rPr lang="en-US" dirty="0"/>
              <a:t> modules</a:t>
            </a:r>
            <a:endParaRPr lang="de-D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20C4D3-2E33-4AA0-8436-2D68BCAAE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460500"/>
            <a:ext cx="10944225" cy="44529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Similar to LCLS-II / SHINE approach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Optimized 2-phase He transport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Improved cavity quality factor </a:t>
            </a:r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 reduced dynamic 2K load</a:t>
            </a: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1) Rebuild the entire linac for max energy reach at CW operation</a:t>
            </a:r>
          </a:p>
          <a:p>
            <a:pPr lvl="1"/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Very high cost ~1B€ (or more), very long dark time 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2) Rebuild only L1+L2 (+new 2</a:t>
            </a:r>
            <a:r>
              <a:rPr lang="en-US" baseline="30000" dirty="0">
                <a:sym typeface="Wingdings" panose="05000000000000000000" pitchFamily="2" charset="2"/>
              </a:rPr>
              <a:t>nd</a:t>
            </a:r>
            <a:r>
              <a:rPr lang="en-US" dirty="0">
                <a:sym typeface="Wingdings" panose="05000000000000000000" pitchFamily="2" charset="2"/>
              </a:rPr>
              <a:t> injector), keep L3 (optionally extend it by 16 modules from old L1+L2)</a:t>
            </a:r>
          </a:p>
          <a:p>
            <a:pPr lvl="1"/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CW high gradient in L1+L2 with high-performance modules, keep beam energy up to BC-II constant @ ~2. – 2.5GeV, very beneficial for beam dynamics</a:t>
            </a:r>
          </a:p>
          <a:p>
            <a:pPr lvl="1"/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L3 in CW mode at low gradient and/or higher g pulsed mode with possibly increased </a:t>
            </a:r>
            <a:r>
              <a:rPr lang="en-US" dirty="0" err="1">
                <a:solidFill>
                  <a:srgbClr val="0070C0"/>
                </a:solidFill>
                <a:sym typeface="Wingdings" panose="05000000000000000000" pitchFamily="2" charset="2"/>
              </a:rPr>
              <a:t>d.c.</a:t>
            </a:r>
            <a:endParaRPr lang="en-US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B07217-4189-E331-9DF8-E4AD52928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103" y="574229"/>
            <a:ext cx="3603492" cy="285477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3DF1C7-2199-1D7B-A1B1-310B8F8ECA26}"/>
              </a:ext>
            </a:extLst>
          </p:cNvPr>
          <p:cNvGrpSpPr/>
          <p:nvPr/>
        </p:nvGrpSpPr>
        <p:grpSpPr>
          <a:xfrm>
            <a:off x="4582822" y="4907461"/>
            <a:ext cx="4323110" cy="1681662"/>
            <a:chOff x="4177023" y="4761373"/>
            <a:chExt cx="4323110" cy="168166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8CD8712-D882-B0DB-F73E-89A675750104}"/>
                </a:ext>
              </a:extLst>
            </p:cNvPr>
            <p:cNvGrpSpPr/>
            <p:nvPr/>
          </p:nvGrpSpPr>
          <p:grpSpPr>
            <a:xfrm>
              <a:off x="4297976" y="4761373"/>
              <a:ext cx="4202157" cy="1627555"/>
              <a:chOff x="6469920" y="614648"/>
              <a:chExt cx="4251960" cy="1733055"/>
            </a:xfrm>
            <a:noFill/>
          </p:grpSpPr>
          <p:pic>
            <p:nvPicPr>
              <p:cNvPr id="5" name="Content Placeholder 3">
                <a:extLst>
                  <a:ext uri="{FF2B5EF4-FFF2-40B4-BE49-F238E27FC236}">
                    <a16:creationId xmlns:a16="http://schemas.microsoft.com/office/drawing/2014/main" id="{7F60EB96-BBC7-2BAF-8D93-ABB0679C6C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69920" y="614648"/>
                <a:ext cx="4251960" cy="1376699"/>
              </a:xfrm>
              <a:prstGeom prst="rect">
                <a:avLst/>
              </a:prstGeom>
              <a:grpFill/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FF1D3D-9C32-DE6A-59AC-A50CA65BC394}"/>
                  </a:ext>
                </a:extLst>
              </p:cNvPr>
              <p:cNvSpPr txBox="1"/>
              <p:nvPr/>
            </p:nvSpPr>
            <p:spPr>
              <a:xfrm>
                <a:off x="7650285" y="2052749"/>
                <a:ext cx="2203704" cy="2949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NIM A 768 (2014)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2DFA248-6384-171A-16FA-DA15C97A584E}"/>
                </a:ext>
              </a:extLst>
            </p:cNvPr>
            <p:cNvSpPr/>
            <p:nvPr/>
          </p:nvSpPr>
          <p:spPr>
            <a:xfrm>
              <a:off x="4177023" y="4761373"/>
              <a:ext cx="4323110" cy="1681662"/>
            </a:xfrm>
            <a:prstGeom prst="rect">
              <a:avLst/>
            </a:prstGeom>
            <a:noFill/>
            <a:ln w="76200">
              <a:solidFill>
                <a:srgbClr val="FFC000"/>
              </a:solidFill>
            </a:ln>
          </p:spPr>
          <p:txBody>
            <a:bodyPr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067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CF7D-03CD-2E18-92C3-675FDDA3E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Necessary</a:t>
            </a:r>
            <a:r>
              <a:rPr lang="de-DE" dirty="0"/>
              <a:t> </a:t>
            </a:r>
            <a:r>
              <a:rPr lang="de-DE" dirty="0" err="1"/>
              <a:t>ingredients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upgrade </a:t>
            </a:r>
            <a:r>
              <a:rPr lang="de-DE" dirty="0" err="1"/>
              <a:t>proposal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A8A46-1451-DEA6-8290-8155D3EFA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75185"/>
            <a:ext cx="10944224" cy="4490911"/>
          </a:xfrm>
        </p:spPr>
        <p:txBody>
          <a:bodyPr/>
          <a:lstStyle/>
          <a:p>
            <a:r>
              <a:rPr lang="de-DE" dirty="0"/>
              <a:t>Science </a:t>
            </a:r>
            <a:r>
              <a:rPr lang="de-DE" dirty="0" err="1"/>
              <a:t>requirements</a:t>
            </a:r>
            <a:endParaRPr lang="de-DE" dirty="0"/>
          </a:p>
          <a:p>
            <a:pPr lvl="1"/>
            <a:r>
              <a:rPr lang="de-DE" dirty="0" err="1"/>
              <a:t>Partly</a:t>
            </a:r>
            <a:r>
              <a:rPr lang="de-DE" dirty="0"/>
              <a:t> </a:t>
            </a:r>
            <a:r>
              <a:rPr lang="de-DE" dirty="0" err="1"/>
              <a:t>emerging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experiments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at European XFEL (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Partly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recent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 </a:t>
            </a:r>
            <a:r>
              <a:rPr lang="de-DE" dirty="0" err="1"/>
              <a:t>formulated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X-</a:t>
            </a:r>
            <a:r>
              <a:rPr lang="de-DE" dirty="0" err="1"/>
              <a:t>ray</a:t>
            </a:r>
            <a:r>
              <a:rPr lang="de-DE" dirty="0"/>
              <a:t> FELs (LCLS-II-HE, UK-XFEL)</a:t>
            </a:r>
          </a:p>
          <a:p>
            <a:pPr lvl="1"/>
            <a:r>
              <a:rPr lang="de-DE" dirty="0"/>
              <a:t>Science </a:t>
            </a:r>
            <a:r>
              <a:rPr lang="de-DE" dirty="0" err="1"/>
              <a:t>workshops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an upgrade </a:t>
            </a:r>
            <a:r>
              <a:rPr lang="de-DE" dirty="0" err="1"/>
              <a:t>of</a:t>
            </a:r>
            <a:r>
              <a:rPr lang="de-DE" dirty="0"/>
              <a:t> European XFEL (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…)</a:t>
            </a:r>
          </a:p>
          <a:p>
            <a:pPr lvl="1"/>
            <a:r>
              <a:rPr lang="de-DE" dirty="0"/>
              <a:t>Provision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experiment</a:t>
            </a:r>
            <a:r>
              <a:rPr lang="de-DE" dirty="0"/>
              <a:t> time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enable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experiments</a:t>
            </a:r>
            <a:r>
              <a:rPr lang="de-DE" dirty="0"/>
              <a:t>/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over-demand</a:t>
            </a:r>
            <a:endParaRPr lang="de-DE" dirty="0"/>
          </a:p>
          <a:p>
            <a:r>
              <a:rPr lang="de-DE" dirty="0"/>
              <a:t>Technological </a:t>
            </a:r>
            <a:r>
              <a:rPr lang="de-DE" dirty="0" err="1"/>
              <a:t>opportunities</a:t>
            </a:r>
            <a:endParaRPr lang="de-DE" dirty="0"/>
          </a:p>
          <a:p>
            <a:pPr lvl="1"/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developments</a:t>
            </a:r>
            <a:r>
              <a:rPr lang="de-DE" dirty="0"/>
              <a:t>, </a:t>
            </a:r>
          </a:p>
          <a:p>
            <a:pPr lvl="2"/>
            <a:r>
              <a:rPr lang="de-DE" dirty="0"/>
              <a:t>E.g.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ability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provide</a:t>
            </a:r>
            <a:r>
              <a:rPr lang="de-DE" dirty="0"/>
              <a:t> high </a:t>
            </a:r>
            <a:r>
              <a:rPr lang="de-DE" dirty="0" err="1"/>
              <a:t>repetition</a:t>
            </a:r>
            <a:r>
              <a:rPr lang="de-DE" dirty="0"/>
              <a:t> </a:t>
            </a:r>
            <a:r>
              <a:rPr lang="de-DE" dirty="0" err="1"/>
              <a:t>rates</a:t>
            </a:r>
            <a:r>
              <a:rPr lang="de-DE" dirty="0"/>
              <a:t> </a:t>
            </a:r>
            <a:r>
              <a:rPr lang="de-DE" dirty="0" err="1"/>
              <a:t>continuously</a:t>
            </a:r>
            <a:r>
              <a:rPr lang="de-DE" dirty="0"/>
              <a:t>, </a:t>
            </a:r>
            <a:r>
              <a:rPr lang="de-DE" dirty="0" err="1"/>
              <a:t>or</a:t>
            </a:r>
            <a:endParaRPr lang="de-DE" dirty="0"/>
          </a:p>
          <a:p>
            <a:pPr lvl="2"/>
            <a:r>
              <a:rPr lang="de-DE" dirty="0"/>
              <a:t>Through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ability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provide</a:t>
            </a:r>
            <a:r>
              <a:rPr lang="de-DE" dirty="0"/>
              <a:t> </a:t>
            </a:r>
            <a:r>
              <a:rPr lang="de-DE" dirty="0" err="1"/>
              <a:t>smaller</a:t>
            </a:r>
            <a:r>
              <a:rPr lang="de-DE" dirty="0"/>
              <a:t> </a:t>
            </a:r>
            <a:r>
              <a:rPr lang="de-DE" dirty="0" err="1"/>
              <a:t>emittances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similar</a:t>
            </a:r>
            <a:r>
              <a:rPr lang="de-DE" dirty="0"/>
              <a:t>.</a:t>
            </a:r>
          </a:p>
          <a:p>
            <a:pPr lvl="1"/>
            <a:r>
              <a:rPr lang="de-DE" dirty="0"/>
              <a:t>New FEL source </a:t>
            </a:r>
            <a:r>
              <a:rPr lang="de-DE" dirty="0" err="1"/>
              <a:t>developments</a:t>
            </a:r>
            <a:r>
              <a:rPr lang="de-DE" dirty="0"/>
              <a:t> </a:t>
            </a:r>
          </a:p>
          <a:p>
            <a:pPr lvl="2"/>
            <a:r>
              <a:rPr lang="de-DE" dirty="0" err="1"/>
              <a:t>Attosecond</a:t>
            </a:r>
            <a:r>
              <a:rPr lang="de-DE" dirty="0"/>
              <a:t> FEL </a:t>
            </a:r>
            <a:r>
              <a:rPr lang="de-DE" dirty="0" err="1"/>
              <a:t>schemes</a:t>
            </a:r>
            <a:r>
              <a:rPr lang="de-DE" dirty="0"/>
              <a:t>, </a:t>
            </a:r>
          </a:p>
          <a:p>
            <a:pPr lvl="2"/>
            <a:r>
              <a:rPr lang="de-DE" dirty="0" err="1"/>
              <a:t>Delivery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high </a:t>
            </a:r>
            <a:r>
              <a:rPr lang="de-DE" dirty="0" err="1"/>
              <a:t>photon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FEL </a:t>
            </a:r>
            <a:r>
              <a:rPr lang="de-DE" dirty="0" err="1"/>
              <a:t>radiation</a:t>
            </a:r>
            <a:r>
              <a:rPr lang="de-DE" dirty="0"/>
              <a:t>, </a:t>
            </a:r>
          </a:p>
          <a:p>
            <a:pPr lvl="2"/>
            <a:r>
              <a:rPr lang="de-DE" dirty="0" err="1"/>
              <a:t>superconducting</a:t>
            </a:r>
            <a:r>
              <a:rPr lang="de-DE" dirty="0"/>
              <a:t> FELs, </a:t>
            </a:r>
            <a:r>
              <a:rPr lang="de-DE" dirty="0" err="1"/>
              <a:t>or</a:t>
            </a:r>
            <a:endParaRPr lang="de-DE" dirty="0"/>
          </a:p>
          <a:p>
            <a:pPr lvl="2"/>
            <a:r>
              <a:rPr lang="de-DE" dirty="0"/>
              <a:t>XFELO,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similar</a:t>
            </a:r>
            <a:r>
              <a:rPr lang="de-DE" dirty="0"/>
              <a:t>.</a:t>
            </a:r>
          </a:p>
          <a:p>
            <a:pPr lvl="1"/>
            <a:r>
              <a:rPr lang="de-DE" dirty="0"/>
              <a:t>New 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instruments</a:t>
            </a:r>
            <a:r>
              <a:rPr lang="de-DE" dirty="0"/>
              <a:t>/experimental </a:t>
            </a:r>
            <a:r>
              <a:rPr lang="de-DE" dirty="0" err="1"/>
              <a:t>techniques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978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7887E-6A80-8BE3-E4E1-65567CF74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bunch</a:t>
            </a:r>
            <a:r>
              <a:rPr lang="de-DE" dirty="0"/>
              <a:t> </a:t>
            </a:r>
            <a:r>
              <a:rPr lang="de-DE" dirty="0" err="1"/>
              <a:t>delivery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9AEE2-E059-C090-428E-0A20E529E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4246494" cy="4490911"/>
          </a:xfrm>
        </p:spPr>
        <p:txBody>
          <a:bodyPr/>
          <a:lstStyle/>
          <a:p>
            <a:r>
              <a:rPr lang="de-DE" dirty="0" err="1"/>
              <a:t>Superconducting</a:t>
            </a:r>
            <a:r>
              <a:rPr lang="de-DE" dirty="0"/>
              <a:t> LINAC</a:t>
            </a:r>
          </a:p>
          <a:p>
            <a:r>
              <a:rPr lang="de-DE" dirty="0" err="1"/>
              <a:t>Photo-injector</a:t>
            </a:r>
            <a:r>
              <a:rPr lang="de-DE" dirty="0"/>
              <a:t> </a:t>
            </a:r>
          </a:p>
          <a:p>
            <a:r>
              <a:rPr lang="de-DE" dirty="0"/>
              <a:t>RF-system</a:t>
            </a:r>
          </a:p>
          <a:p>
            <a:r>
              <a:rPr lang="de-DE" dirty="0" err="1"/>
              <a:t>Cryo</a:t>
            </a:r>
            <a:r>
              <a:rPr lang="de-DE"/>
              <a:t>-system</a:t>
            </a:r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A874F1-4972-C0BA-4770-07C1D86C7D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1642" y="889147"/>
            <a:ext cx="7159907" cy="25950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8B5F43-F226-18CA-BCC6-6131EDEB9A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5657" y="3494404"/>
            <a:ext cx="7206052" cy="327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26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6883A-FF8C-3138-0081-A9DC0A27E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High Duty Cycle (HDC) </a:t>
            </a:r>
            <a:r>
              <a:rPr lang="de-DE" dirty="0" err="1"/>
              <a:t>mode</a:t>
            </a:r>
            <a:r>
              <a:rPr lang="de-DE" dirty="0"/>
              <a:t> –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both</a:t>
            </a:r>
            <a:r>
              <a:rPr lang="de-DE" dirty="0"/>
              <a:t> </a:t>
            </a:r>
            <a:r>
              <a:rPr lang="de-DE" dirty="0" err="1"/>
              <a:t>worlds</a:t>
            </a:r>
            <a:r>
              <a:rPr lang="de-DE" dirty="0"/>
              <a:t>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765CC-7F2A-4E2F-B1F6-9A1DF9144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3996237" cy="4490911"/>
          </a:xfrm>
        </p:spPr>
        <p:txBody>
          <a:bodyPr/>
          <a:lstStyle/>
          <a:p>
            <a:r>
              <a:rPr lang="de-DE" dirty="0"/>
              <a:t>Combine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features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pulsed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opportu-nities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i="1" dirty="0" err="1"/>
              <a:t>cw</a:t>
            </a:r>
            <a:r>
              <a:rPr lang="de-DE" dirty="0"/>
              <a:t>-operation.</a:t>
            </a:r>
          </a:p>
          <a:p>
            <a:r>
              <a:rPr lang="de-DE" dirty="0" err="1"/>
              <a:t>Makes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extensions</a:t>
            </a:r>
            <a:endParaRPr lang="de-DE" dirty="0"/>
          </a:p>
          <a:p>
            <a:pPr lvl="1"/>
            <a:r>
              <a:rPr lang="de-DE" dirty="0" err="1"/>
              <a:t>superconducting</a:t>
            </a:r>
            <a:r>
              <a:rPr lang="de-DE" dirty="0"/>
              <a:t> </a:t>
            </a:r>
            <a:r>
              <a:rPr lang="de-DE" dirty="0" err="1"/>
              <a:t>injector</a:t>
            </a:r>
            <a:endParaRPr lang="de-DE" dirty="0"/>
          </a:p>
          <a:p>
            <a:pPr lvl="1"/>
            <a:r>
              <a:rPr lang="de-DE" dirty="0" err="1"/>
              <a:t>new</a:t>
            </a:r>
            <a:r>
              <a:rPr lang="de-DE" dirty="0"/>
              <a:t> RF </a:t>
            </a:r>
            <a:r>
              <a:rPr lang="de-DE" dirty="0" err="1"/>
              <a:t>system</a:t>
            </a:r>
            <a:endParaRPr lang="de-DE" dirty="0"/>
          </a:p>
          <a:p>
            <a:pPr lvl="1"/>
            <a:r>
              <a:rPr lang="de-DE" dirty="0"/>
              <a:t>2nd </a:t>
            </a:r>
            <a:r>
              <a:rPr lang="de-DE" dirty="0" err="1"/>
              <a:t>cryo</a:t>
            </a:r>
            <a:r>
              <a:rPr lang="de-DE" dirty="0"/>
              <a:t>-plant</a:t>
            </a:r>
          </a:p>
          <a:p>
            <a:r>
              <a:rPr lang="de-DE" dirty="0" err="1"/>
              <a:t>Possibility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tune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point</a:t>
            </a:r>
            <a:endParaRPr lang="de-DE" dirty="0"/>
          </a:p>
          <a:p>
            <a:pPr lvl="1"/>
            <a:r>
              <a:rPr lang="de-DE" dirty="0" err="1"/>
              <a:t>true</a:t>
            </a:r>
            <a:r>
              <a:rPr lang="de-DE" dirty="0"/>
              <a:t> </a:t>
            </a:r>
            <a:r>
              <a:rPr lang="de-DE" i="1" dirty="0" err="1"/>
              <a:t>cw</a:t>
            </a:r>
            <a:r>
              <a:rPr lang="de-DE" dirty="0"/>
              <a:t>-operation</a:t>
            </a:r>
          </a:p>
          <a:p>
            <a:pPr lvl="1"/>
            <a:r>
              <a:rPr lang="de-DE" dirty="0"/>
              <a:t>high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delivery</a:t>
            </a:r>
            <a:r>
              <a:rPr lang="de-DE" dirty="0"/>
              <a:t> in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bursts</a:t>
            </a:r>
            <a:r>
              <a:rPr lang="de-DE" dirty="0"/>
              <a:t> O(100 </a:t>
            </a:r>
            <a:r>
              <a:rPr lang="de-DE" dirty="0" err="1"/>
              <a:t>ms</a:t>
            </a:r>
            <a:r>
              <a:rPr lang="de-DE" dirty="0"/>
              <a:t>).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0C0FC3E-FA0B-7D96-DCA9-DD6296983E73}"/>
              </a:ext>
            </a:extLst>
          </p:cNvPr>
          <p:cNvGrpSpPr/>
          <p:nvPr/>
        </p:nvGrpSpPr>
        <p:grpSpPr>
          <a:xfrm>
            <a:off x="6191326" y="1747889"/>
            <a:ext cx="5575133" cy="4520146"/>
            <a:chOff x="6191326" y="1738264"/>
            <a:chExt cx="5575133" cy="452014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4BE4CEC-37C1-AEC0-E998-FC83F6A26D3F}"/>
                </a:ext>
              </a:extLst>
            </p:cNvPr>
            <p:cNvGrpSpPr/>
            <p:nvPr/>
          </p:nvGrpSpPr>
          <p:grpSpPr>
            <a:xfrm>
              <a:off x="6191326" y="1738264"/>
              <a:ext cx="5575133" cy="4520146"/>
              <a:chOff x="6191326" y="1738264"/>
              <a:chExt cx="5575133" cy="4520146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A9C838FB-B4F6-8BC2-8211-F3EA03EA1C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191326" y="1992848"/>
                <a:ext cx="5525498" cy="4265562"/>
              </a:xfrm>
              <a:prstGeom prst="rect">
                <a:avLst/>
              </a:prstGeom>
            </p:spPr>
          </p:pic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079A5B0E-F01F-E77C-2DCA-6657E51B488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809999" y="4708579"/>
                <a:ext cx="116" cy="1078686"/>
              </a:xfrm>
              <a:prstGeom prst="line">
                <a:avLst/>
              </a:prstGeom>
              <a:ln w="12700">
                <a:solidFill>
                  <a:srgbClr val="0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E6261021-EA73-8EAE-238E-3DA6965C08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41357" y="5416794"/>
                <a:ext cx="4168786" cy="46267"/>
              </a:xfrm>
              <a:prstGeom prst="line">
                <a:avLst/>
              </a:prstGeom>
              <a:ln w="12700">
                <a:solidFill>
                  <a:srgbClr val="0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484A8C2-05FF-B903-E2F6-C850F02B1DE2}"/>
                  </a:ext>
                </a:extLst>
              </p:cNvPr>
              <p:cNvSpPr/>
              <p:nvPr/>
            </p:nvSpPr>
            <p:spPr>
              <a:xfrm>
                <a:off x="6683485" y="1738264"/>
                <a:ext cx="5082974" cy="2917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rtlCol="0" anchor="ctr">
                <a:noAutofit/>
              </a:bodyPr>
              <a:lstStyle/>
              <a:p>
                <a:pPr algn="ctr">
                  <a:lnSpc>
                    <a:spcPct val="113000"/>
                  </a:lnSpc>
                </a:pPr>
                <a:endParaRPr lang="en-GB" sz="1400" dirty="0" err="1"/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E66AD55-F9A6-A737-1BF9-E5FDB22B9800}"/>
                </a:ext>
              </a:extLst>
            </p:cNvPr>
            <p:cNvSpPr/>
            <p:nvPr/>
          </p:nvSpPr>
          <p:spPr>
            <a:xfrm>
              <a:off x="10757150" y="5410096"/>
              <a:ext cx="105931" cy="105931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617903-33DB-0728-BE03-91059D57FC91}"/>
                </a:ext>
              </a:extLst>
            </p:cNvPr>
            <p:cNvSpPr txBox="1"/>
            <p:nvPr/>
          </p:nvSpPr>
          <p:spPr>
            <a:xfrm>
              <a:off x="6226553" y="5267781"/>
              <a:ext cx="5437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/>
                <a:t>10%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2405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2" name="Straight Connector 5"/>
          <p:cNvCxnSpPr/>
          <p:nvPr/>
        </p:nvCxnSpPr>
        <p:spPr>
          <a:xfrm flipV="1">
            <a:off x="7652880" y="2826360"/>
            <a:ext cx="1080" cy="177480"/>
          </a:xfrm>
          <a:prstGeom prst="straightConnector1">
            <a:avLst/>
          </a:prstGeom>
          <a:ln w="9525">
            <a:solidFill>
              <a:srgbClr val="CC6600"/>
            </a:solidFill>
            <a:prstDash val="sysDash"/>
            <a:round/>
          </a:ln>
        </p:spPr>
      </p:cxnSp>
      <p:grpSp>
        <p:nvGrpSpPr>
          <p:cNvPr id="573" name="Group 6"/>
          <p:cNvGrpSpPr/>
          <p:nvPr/>
        </p:nvGrpSpPr>
        <p:grpSpPr>
          <a:xfrm>
            <a:off x="1744560" y="3084840"/>
            <a:ext cx="259200" cy="259920"/>
            <a:chOff x="1744560" y="3084840"/>
            <a:chExt cx="259200" cy="259920"/>
          </a:xfrm>
        </p:grpSpPr>
        <p:sp>
          <p:nvSpPr>
            <p:cNvPr id="574" name="Rounded Rectangle 98"/>
            <p:cNvSpPr/>
            <p:nvPr/>
          </p:nvSpPr>
          <p:spPr>
            <a:xfrm rot="2700000">
              <a:off x="1866240" y="3195360"/>
              <a:ext cx="106920" cy="13032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25400">
              <a:solidFill>
                <a:srgbClr val="3A5F8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de-DE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75" name="Straight Connector 99"/>
            <p:cNvCxnSpPr>
              <a:endCxn id="574" idx="1"/>
            </p:cNvCxnSpPr>
            <p:nvPr/>
          </p:nvCxnSpPr>
          <p:spPr>
            <a:xfrm>
              <a:off x="1744560" y="3084840"/>
              <a:ext cx="128880" cy="12960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grpSp>
        <p:nvGrpSpPr>
          <p:cNvPr id="576" name="Group 7"/>
          <p:cNvGrpSpPr/>
          <p:nvPr/>
        </p:nvGrpSpPr>
        <p:grpSpPr>
          <a:xfrm>
            <a:off x="1968480" y="2733480"/>
            <a:ext cx="658440" cy="180720"/>
            <a:chOff x="1968480" y="2733480"/>
            <a:chExt cx="658440" cy="180720"/>
          </a:xfrm>
        </p:grpSpPr>
        <p:cxnSp>
          <p:nvCxnSpPr>
            <p:cNvPr id="577" name="Straight Connector 93"/>
            <p:cNvCxnSpPr/>
            <p:nvPr/>
          </p:nvCxnSpPr>
          <p:spPr>
            <a:xfrm>
              <a:off x="1968480" y="2912040"/>
              <a:ext cx="6732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78" name="Straight Connector 94"/>
            <p:cNvCxnSpPr/>
            <p:nvPr/>
          </p:nvCxnSpPr>
          <p:spPr>
            <a:xfrm>
              <a:off x="2363400" y="2733480"/>
              <a:ext cx="198360" cy="17964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79" name="Straight Connector 95"/>
            <p:cNvCxnSpPr/>
            <p:nvPr/>
          </p:nvCxnSpPr>
          <p:spPr>
            <a:xfrm>
              <a:off x="2560680" y="2912040"/>
              <a:ext cx="6660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80" name="Straight Connector 96"/>
            <p:cNvCxnSpPr/>
            <p:nvPr/>
          </p:nvCxnSpPr>
          <p:spPr>
            <a:xfrm flipV="1">
              <a:off x="2034720" y="2733480"/>
              <a:ext cx="198360" cy="18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81" name="Straight Connector 33"/>
            <p:cNvCxnSpPr/>
            <p:nvPr/>
          </p:nvCxnSpPr>
          <p:spPr>
            <a:xfrm>
              <a:off x="2232000" y="2733480"/>
              <a:ext cx="13248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grpSp>
        <p:nvGrpSpPr>
          <p:cNvPr id="582" name="Group 9"/>
          <p:cNvGrpSpPr/>
          <p:nvPr/>
        </p:nvGrpSpPr>
        <p:grpSpPr>
          <a:xfrm>
            <a:off x="3240360" y="2733480"/>
            <a:ext cx="658440" cy="180720"/>
            <a:chOff x="3240360" y="2733480"/>
            <a:chExt cx="658440" cy="180720"/>
          </a:xfrm>
        </p:grpSpPr>
        <p:cxnSp>
          <p:nvCxnSpPr>
            <p:cNvPr id="583" name="Straight Connector 84"/>
            <p:cNvCxnSpPr/>
            <p:nvPr/>
          </p:nvCxnSpPr>
          <p:spPr>
            <a:xfrm>
              <a:off x="3240360" y="2912040"/>
              <a:ext cx="6732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84" name="Straight Connector 85"/>
            <p:cNvCxnSpPr/>
            <p:nvPr/>
          </p:nvCxnSpPr>
          <p:spPr>
            <a:xfrm>
              <a:off x="3635280" y="2733480"/>
              <a:ext cx="198000" cy="17964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85" name="Straight Connector 86"/>
            <p:cNvCxnSpPr/>
            <p:nvPr/>
          </p:nvCxnSpPr>
          <p:spPr>
            <a:xfrm>
              <a:off x="3832200" y="2912040"/>
              <a:ext cx="6696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86" name="Straight Connector 87"/>
            <p:cNvCxnSpPr/>
            <p:nvPr/>
          </p:nvCxnSpPr>
          <p:spPr>
            <a:xfrm flipV="1">
              <a:off x="3306600" y="2733480"/>
              <a:ext cx="198360" cy="18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87" name="Straight Connector 33"/>
            <p:cNvCxnSpPr/>
            <p:nvPr/>
          </p:nvCxnSpPr>
          <p:spPr>
            <a:xfrm>
              <a:off x="3503880" y="2733480"/>
              <a:ext cx="13248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grpSp>
        <p:nvGrpSpPr>
          <p:cNvPr id="588" name="Group 13"/>
          <p:cNvGrpSpPr/>
          <p:nvPr/>
        </p:nvGrpSpPr>
        <p:grpSpPr>
          <a:xfrm>
            <a:off x="5780160" y="2733480"/>
            <a:ext cx="658440" cy="180720"/>
            <a:chOff x="5780160" y="2733480"/>
            <a:chExt cx="658440" cy="180720"/>
          </a:xfrm>
        </p:grpSpPr>
        <p:cxnSp>
          <p:nvCxnSpPr>
            <p:cNvPr id="589" name="Straight Connector 67"/>
            <p:cNvCxnSpPr/>
            <p:nvPr/>
          </p:nvCxnSpPr>
          <p:spPr>
            <a:xfrm>
              <a:off x="5780160" y="2912040"/>
              <a:ext cx="6732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90" name="Straight Connector 68"/>
            <p:cNvCxnSpPr/>
            <p:nvPr/>
          </p:nvCxnSpPr>
          <p:spPr>
            <a:xfrm>
              <a:off x="6175080" y="2733480"/>
              <a:ext cx="198000" cy="17964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91" name="Straight Connector 69"/>
            <p:cNvCxnSpPr/>
            <p:nvPr/>
          </p:nvCxnSpPr>
          <p:spPr>
            <a:xfrm>
              <a:off x="6372000" y="2912040"/>
              <a:ext cx="6696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92" name="Straight Connector 70"/>
            <p:cNvCxnSpPr/>
            <p:nvPr/>
          </p:nvCxnSpPr>
          <p:spPr>
            <a:xfrm flipV="1">
              <a:off x="5846400" y="2733480"/>
              <a:ext cx="198000" cy="18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593" name="Straight Connector 33"/>
            <p:cNvCxnSpPr/>
            <p:nvPr/>
          </p:nvCxnSpPr>
          <p:spPr>
            <a:xfrm>
              <a:off x="6043320" y="2733480"/>
              <a:ext cx="13284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grpSp>
        <p:nvGrpSpPr>
          <p:cNvPr id="594" name="Group 14"/>
          <p:cNvGrpSpPr/>
          <p:nvPr/>
        </p:nvGrpSpPr>
        <p:grpSpPr>
          <a:xfrm>
            <a:off x="6437880" y="2826000"/>
            <a:ext cx="612720" cy="178920"/>
            <a:chOff x="6437880" y="2826000"/>
            <a:chExt cx="612720" cy="178920"/>
          </a:xfrm>
        </p:grpSpPr>
        <p:sp>
          <p:nvSpPr>
            <p:cNvPr id="595" name="Rounded Rectangle 63"/>
            <p:cNvSpPr/>
            <p:nvPr/>
          </p:nvSpPr>
          <p:spPr>
            <a:xfrm>
              <a:off x="6437880" y="2829960"/>
              <a:ext cx="612720" cy="17496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12700">
              <a:solidFill>
                <a:srgbClr val="CC66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A6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96" name="Straight Connector 64"/>
            <p:cNvCxnSpPr/>
            <p:nvPr/>
          </p:nvCxnSpPr>
          <p:spPr>
            <a:xfrm flipV="1">
              <a:off x="6591240" y="2827080"/>
              <a:ext cx="1080" cy="177120"/>
            </a:xfrm>
            <a:prstGeom prst="straightConnector1">
              <a:avLst/>
            </a:prstGeom>
            <a:ln w="9525">
              <a:solidFill>
                <a:srgbClr val="CC6600"/>
              </a:solidFill>
              <a:prstDash val="sysDash"/>
              <a:round/>
            </a:ln>
          </p:spPr>
        </p:cxnSp>
        <p:cxnSp>
          <p:nvCxnSpPr>
            <p:cNvPr id="597" name="Straight Connector 65"/>
            <p:cNvCxnSpPr/>
            <p:nvPr/>
          </p:nvCxnSpPr>
          <p:spPr>
            <a:xfrm flipV="1">
              <a:off x="6744960" y="2827080"/>
              <a:ext cx="1080" cy="177120"/>
            </a:xfrm>
            <a:prstGeom prst="straightConnector1">
              <a:avLst/>
            </a:prstGeom>
            <a:ln w="9525">
              <a:solidFill>
                <a:srgbClr val="CC6600"/>
              </a:solidFill>
              <a:prstDash val="sysDash"/>
              <a:round/>
            </a:ln>
          </p:spPr>
        </p:cxnSp>
        <p:cxnSp>
          <p:nvCxnSpPr>
            <p:cNvPr id="598" name="Straight Connector 66"/>
            <p:cNvCxnSpPr/>
            <p:nvPr/>
          </p:nvCxnSpPr>
          <p:spPr>
            <a:xfrm flipV="1">
              <a:off x="6898320" y="2826000"/>
              <a:ext cx="1080" cy="177120"/>
            </a:xfrm>
            <a:prstGeom prst="straightConnector1">
              <a:avLst/>
            </a:prstGeom>
            <a:ln w="9525">
              <a:solidFill>
                <a:srgbClr val="CC6600"/>
              </a:solidFill>
              <a:prstDash val="sysDash"/>
              <a:round/>
            </a:ln>
          </p:spPr>
        </p:cxnSp>
      </p:grpSp>
      <p:cxnSp>
        <p:nvCxnSpPr>
          <p:cNvPr id="599" name="Straight Connector 33"/>
          <p:cNvCxnSpPr>
            <a:endCxn id="600" idx="1"/>
          </p:cNvCxnSpPr>
          <p:nvPr/>
        </p:nvCxnSpPr>
        <p:spPr>
          <a:xfrm flipV="1">
            <a:off x="7073640" y="2917440"/>
            <a:ext cx="147600" cy="720"/>
          </a:xfrm>
          <a:prstGeom prst="straightConnector1">
            <a:avLst/>
          </a:prstGeom>
          <a:ln w="19050">
            <a:solidFill>
              <a:srgbClr val="000000"/>
            </a:solidFill>
            <a:prstDash val="sysDot"/>
            <a:round/>
          </a:ln>
        </p:spPr>
      </p:cxnSp>
      <p:grpSp>
        <p:nvGrpSpPr>
          <p:cNvPr id="601" name="Group 16"/>
          <p:cNvGrpSpPr/>
          <p:nvPr/>
        </p:nvGrpSpPr>
        <p:grpSpPr>
          <a:xfrm>
            <a:off x="1631520" y="2909520"/>
            <a:ext cx="372600" cy="180720"/>
            <a:chOff x="1631520" y="2909520"/>
            <a:chExt cx="372600" cy="180720"/>
          </a:xfrm>
        </p:grpSpPr>
        <p:cxnSp>
          <p:nvCxnSpPr>
            <p:cNvPr id="602" name="Straight Connector 60"/>
            <p:cNvCxnSpPr/>
            <p:nvPr/>
          </p:nvCxnSpPr>
          <p:spPr>
            <a:xfrm flipH="1">
              <a:off x="1941120" y="2910600"/>
              <a:ext cx="6336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603" name="Straight Connector 61"/>
            <p:cNvCxnSpPr/>
            <p:nvPr/>
          </p:nvCxnSpPr>
          <p:spPr>
            <a:xfrm flipH="1">
              <a:off x="1755360" y="2909520"/>
              <a:ext cx="186840" cy="18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604" name="Straight Connector 33"/>
            <p:cNvCxnSpPr/>
            <p:nvPr/>
          </p:nvCxnSpPr>
          <p:spPr>
            <a:xfrm flipH="1">
              <a:off x="1631520" y="3089520"/>
              <a:ext cx="12492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sp>
        <p:nvSpPr>
          <p:cNvPr id="605" name="Rounded Rectangle 18"/>
          <p:cNvSpPr/>
          <p:nvPr/>
        </p:nvSpPr>
        <p:spPr>
          <a:xfrm>
            <a:off x="1051920" y="3001320"/>
            <a:ext cx="306000" cy="17892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2700">
            <a:solidFill>
              <a:srgbClr val="CC6600"/>
            </a:solidFill>
            <a:round/>
          </a:ln>
          <a:effectLst>
            <a:outerShdw blurRad="50760" dist="24826" dir="3627673" algn="ctr" rotWithShape="0">
              <a:srgbClr val="FF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AH1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Rounded Rectangle 19"/>
          <p:cNvSpPr/>
          <p:nvPr/>
        </p:nvSpPr>
        <p:spPr>
          <a:xfrm>
            <a:off x="208080" y="2965320"/>
            <a:ext cx="174240" cy="250920"/>
          </a:xfrm>
          <a:prstGeom prst="roundRect">
            <a:avLst>
              <a:gd name="adj" fmla="val 16667"/>
            </a:avLst>
          </a:prstGeom>
          <a:solidFill>
            <a:srgbClr val="CC6600"/>
          </a:solidFill>
          <a:ln w="12700">
            <a:solidFill>
              <a:srgbClr val="CC6600"/>
            </a:solidFill>
            <a:round/>
          </a:ln>
          <a:effectLst>
            <a:outerShdw blurRad="50760" dist="24826" dir="3627673" algn="ctr" rotWithShape="0">
              <a:srgbClr val="CC66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07" name="Straight Connector 20"/>
          <p:cNvCxnSpPr/>
          <p:nvPr/>
        </p:nvCxnSpPr>
        <p:spPr>
          <a:xfrm flipH="1" flipV="1">
            <a:off x="8399160" y="2927520"/>
            <a:ext cx="262800" cy="161640"/>
          </a:xfrm>
          <a:prstGeom prst="straightConnector1">
            <a:avLst/>
          </a:prstGeom>
          <a:ln w="19050">
            <a:solidFill>
              <a:srgbClr val="000000"/>
            </a:solidFill>
            <a:round/>
          </a:ln>
        </p:spPr>
      </p:cxnSp>
      <p:grpSp>
        <p:nvGrpSpPr>
          <p:cNvPr id="608" name="Group 21"/>
          <p:cNvGrpSpPr/>
          <p:nvPr/>
        </p:nvGrpSpPr>
        <p:grpSpPr>
          <a:xfrm>
            <a:off x="6380640" y="2916000"/>
            <a:ext cx="259200" cy="259920"/>
            <a:chOff x="6380640" y="2916000"/>
            <a:chExt cx="259200" cy="259920"/>
          </a:xfrm>
        </p:grpSpPr>
        <p:sp>
          <p:nvSpPr>
            <p:cNvPr id="609" name="Rounded Rectangle 58"/>
            <p:cNvSpPr/>
            <p:nvPr/>
          </p:nvSpPr>
          <p:spPr>
            <a:xfrm rot="2700000">
              <a:off x="6502320" y="3026520"/>
              <a:ext cx="106920" cy="13032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25400">
              <a:solidFill>
                <a:srgbClr val="3A5F8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de-DE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10" name="Straight Connector 59"/>
            <p:cNvCxnSpPr>
              <a:endCxn id="609" idx="1"/>
            </p:cNvCxnSpPr>
            <p:nvPr/>
          </p:nvCxnSpPr>
          <p:spPr>
            <a:xfrm>
              <a:off x="6380640" y="2916000"/>
              <a:ext cx="128880" cy="12960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grpSp>
        <p:nvGrpSpPr>
          <p:cNvPr id="611" name="Group 22"/>
          <p:cNvGrpSpPr/>
          <p:nvPr/>
        </p:nvGrpSpPr>
        <p:grpSpPr>
          <a:xfrm>
            <a:off x="3841560" y="2913840"/>
            <a:ext cx="258840" cy="259920"/>
            <a:chOff x="3841560" y="2913840"/>
            <a:chExt cx="258840" cy="259920"/>
          </a:xfrm>
        </p:grpSpPr>
        <p:cxnSp>
          <p:nvCxnSpPr>
            <p:cNvPr id="612" name="Straight Connector 56"/>
            <p:cNvCxnSpPr>
              <a:endCxn id="613" idx="1"/>
            </p:cNvCxnSpPr>
            <p:nvPr/>
          </p:nvCxnSpPr>
          <p:spPr>
            <a:xfrm>
              <a:off x="3841560" y="2913840"/>
              <a:ext cx="128520" cy="12960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sp>
          <p:nvSpPr>
            <p:cNvPr id="613" name="Rounded Rectangle 57"/>
            <p:cNvSpPr/>
            <p:nvPr/>
          </p:nvSpPr>
          <p:spPr>
            <a:xfrm rot="2700000">
              <a:off x="3962880" y="3024360"/>
              <a:ext cx="106920" cy="13032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25400">
              <a:solidFill>
                <a:srgbClr val="3A5F8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de-DE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14" name="Group 23"/>
          <p:cNvGrpSpPr/>
          <p:nvPr/>
        </p:nvGrpSpPr>
        <p:grpSpPr>
          <a:xfrm>
            <a:off x="8826840" y="3088080"/>
            <a:ext cx="258840" cy="259920"/>
            <a:chOff x="8826840" y="3088080"/>
            <a:chExt cx="258840" cy="259920"/>
          </a:xfrm>
        </p:grpSpPr>
        <p:sp>
          <p:nvSpPr>
            <p:cNvPr id="615" name="Rounded Rectangle 54"/>
            <p:cNvSpPr/>
            <p:nvPr/>
          </p:nvSpPr>
          <p:spPr>
            <a:xfrm rot="2700000">
              <a:off x="8948160" y="3198600"/>
              <a:ext cx="106920" cy="13032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25400">
              <a:solidFill>
                <a:srgbClr val="3A5F8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16" name="Straight Connector 55"/>
            <p:cNvCxnSpPr>
              <a:endCxn id="615" idx="1"/>
            </p:cNvCxnSpPr>
            <p:nvPr/>
          </p:nvCxnSpPr>
          <p:spPr>
            <a:xfrm>
              <a:off x="8826840" y="3088080"/>
              <a:ext cx="128520" cy="12960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grpSp>
        <p:nvGrpSpPr>
          <p:cNvPr id="617" name="Group 24"/>
          <p:cNvGrpSpPr/>
          <p:nvPr/>
        </p:nvGrpSpPr>
        <p:grpSpPr>
          <a:xfrm>
            <a:off x="1350360" y="3092760"/>
            <a:ext cx="297000" cy="77400"/>
            <a:chOff x="1350360" y="3092760"/>
            <a:chExt cx="297000" cy="77400"/>
          </a:xfrm>
        </p:grpSpPr>
        <p:cxnSp>
          <p:nvCxnSpPr>
            <p:cNvPr id="618" name="Straight Connector 49"/>
            <p:cNvCxnSpPr/>
            <p:nvPr/>
          </p:nvCxnSpPr>
          <p:spPr>
            <a:xfrm flipH="1">
              <a:off x="1616760" y="3093480"/>
              <a:ext cx="3096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619" name="Straight Connector 50"/>
            <p:cNvCxnSpPr/>
            <p:nvPr/>
          </p:nvCxnSpPr>
          <p:spPr>
            <a:xfrm flipH="1" flipV="1">
              <a:off x="1379880" y="3093480"/>
              <a:ext cx="90000" cy="7704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620" name="Straight Connector 51"/>
            <p:cNvCxnSpPr/>
            <p:nvPr/>
          </p:nvCxnSpPr>
          <p:spPr>
            <a:xfrm flipH="1">
              <a:off x="1350360" y="3093480"/>
              <a:ext cx="3060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621" name="Straight Connector 52"/>
            <p:cNvCxnSpPr/>
            <p:nvPr/>
          </p:nvCxnSpPr>
          <p:spPr>
            <a:xfrm flipH="1">
              <a:off x="1527840" y="3092760"/>
              <a:ext cx="90000" cy="7776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  <p:cxnSp>
          <p:nvCxnSpPr>
            <p:cNvPr id="622" name="Straight Connector 33"/>
            <p:cNvCxnSpPr/>
            <p:nvPr/>
          </p:nvCxnSpPr>
          <p:spPr>
            <a:xfrm flipH="1">
              <a:off x="1468800" y="3169440"/>
              <a:ext cx="60120" cy="108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sp>
        <p:nvSpPr>
          <p:cNvPr id="623" name="Rounded Rectangle 25"/>
          <p:cNvSpPr/>
          <p:nvPr/>
        </p:nvSpPr>
        <p:spPr>
          <a:xfrm>
            <a:off x="9223920" y="3012120"/>
            <a:ext cx="852840" cy="1429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00"/>
              </a:gs>
              <a:gs pos="13000">
                <a:srgbClr val="92D050"/>
              </a:gs>
              <a:gs pos="28000">
                <a:srgbClr val="FF0000"/>
              </a:gs>
              <a:gs pos="42999">
                <a:srgbClr val="92D050"/>
              </a:gs>
              <a:gs pos="58000">
                <a:srgbClr val="FF0000"/>
              </a:gs>
              <a:gs pos="72000">
                <a:srgbClr val="92D050"/>
              </a:gs>
              <a:gs pos="87000">
                <a:srgbClr val="FF0000"/>
              </a:gs>
              <a:gs pos="100000">
                <a:srgbClr val="92D050"/>
              </a:gs>
            </a:gsLst>
            <a:lin ang="0"/>
          </a:gradFill>
          <a:ln w="12700">
            <a:noFill/>
          </a:ln>
          <a:effectLst>
            <a:outerShdw blurRad="50760" dist="24826" dir="3627673" algn="ctr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SASE1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24" name="Straight Connector 26"/>
          <p:cNvCxnSpPr/>
          <p:nvPr/>
        </p:nvCxnSpPr>
        <p:spPr>
          <a:xfrm flipH="1">
            <a:off x="8660880" y="3086280"/>
            <a:ext cx="563400" cy="2880"/>
          </a:xfrm>
          <a:prstGeom prst="straightConnector1">
            <a:avLst/>
          </a:prstGeom>
          <a:ln w="19050">
            <a:solidFill>
              <a:srgbClr val="000000"/>
            </a:solidFill>
            <a:round/>
          </a:ln>
        </p:spPr>
      </p:cxnSp>
      <p:cxnSp>
        <p:nvCxnSpPr>
          <p:cNvPr id="625" name="Straight Connector 33"/>
          <p:cNvCxnSpPr/>
          <p:nvPr/>
        </p:nvCxnSpPr>
        <p:spPr>
          <a:xfrm flipH="1">
            <a:off x="8912160" y="2923560"/>
            <a:ext cx="316080" cy="169920"/>
          </a:xfrm>
          <a:prstGeom prst="straightConnector1">
            <a:avLst/>
          </a:prstGeom>
          <a:ln w="19050">
            <a:solidFill>
              <a:srgbClr val="000000"/>
            </a:solidFill>
            <a:round/>
          </a:ln>
        </p:spPr>
      </p:cxnSp>
      <p:sp>
        <p:nvSpPr>
          <p:cNvPr id="626" name="Rounded Rectangle 28"/>
          <p:cNvSpPr/>
          <p:nvPr/>
        </p:nvSpPr>
        <p:spPr>
          <a:xfrm rot="19623000">
            <a:off x="9150480" y="2686320"/>
            <a:ext cx="852840" cy="1429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00"/>
              </a:gs>
              <a:gs pos="13000">
                <a:srgbClr val="92D050"/>
              </a:gs>
              <a:gs pos="28000">
                <a:srgbClr val="FF0000"/>
              </a:gs>
              <a:gs pos="42999">
                <a:srgbClr val="92D050"/>
              </a:gs>
              <a:gs pos="58000">
                <a:srgbClr val="FF0000"/>
              </a:gs>
              <a:gs pos="72000">
                <a:srgbClr val="92D050"/>
              </a:gs>
              <a:gs pos="87000">
                <a:srgbClr val="FF0000"/>
              </a:gs>
              <a:gs pos="100000">
                <a:srgbClr val="92D050"/>
              </a:gs>
            </a:gsLst>
            <a:lin ang="19620000"/>
          </a:gradFill>
          <a:ln w="12700">
            <a:noFill/>
          </a:ln>
          <a:effectLst>
            <a:outerShdw blurRad="50760" dist="24826" dir="3627673" algn="ctr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SASE2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Rounded Rectangle 29"/>
          <p:cNvSpPr/>
          <p:nvPr/>
        </p:nvSpPr>
        <p:spPr>
          <a:xfrm rot="1318200">
            <a:off x="10293840" y="3203640"/>
            <a:ext cx="852840" cy="1429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00"/>
              </a:gs>
              <a:gs pos="13000">
                <a:srgbClr val="92D050"/>
              </a:gs>
              <a:gs pos="28000">
                <a:srgbClr val="FF0000"/>
              </a:gs>
              <a:gs pos="42999">
                <a:srgbClr val="92D050"/>
              </a:gs>
              <a:gs pos="58000">
                <a:srgbClr val="FF0000"/>
              </a:gs>
              <a:gs pos="72000">
                <a:srgbClr val="92D050"/>
              </a:gs>
              <a:gs pos="87000">
                <a:srgbClr val="FF0000"/>
              </a:gs>
              <a:gs pos="100000">
                <a:srgbClr val="92D050"/>
              </a:gs>
            </a:gsLst>
            <a:lin ang="1314000"/>
          </a:gradFill>
          <a:ln w="12700">
            <a:noFill/>
          </a:ln>
          <a:effectLst>
            <a:outerShdw blurRad="50760" dist="24826" dir="3627673" algn="ctr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SASE3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28" name="Straight Connector 31"/>
          <p:cNvCxnSpPr/>
          <p:nvPr/>
        </p:nvCxnSpPr>
        <p:spPr>
          <a:xfrm flipH="1" flipV="1">
            <a:off x="9927360" y="2586600"/>
            <a:ext cx="794520" cy="70200"/>
          </a:xfrm>
          <a:prstGeom prst="straightConnector1">
            <a:avLst/>
          </a:prstGeom>
          <a:ln w="19050">
            <a:solidFill>
              <a:srgbClr val="000000"/>
            </a:solidFill>
            <a:round/>
          </a:ln>
        </p:spPr>
      </p:cxnSp>
      <p:cxnSp>
        <p:nvCxnSpPr>
          <p:cNvPr id="629" name="Straight Connector 33"/>
          <p:cNvCxnSpPr/>
          <p:nvPr/>
        </p:nvCxnSpPr>
        <p:spPr>
          <a:xfrm flipH="1">
            <a:off x="10714680" y="2442600"/>
            <a:ext cx="606960" cy="214200"/>
          </a:xfrm>
          <a:prstGeom prst="straightConnector1">
            <a:avLst/>
          </a:prstGeom>
          <a:ln w="19050">
            <a:solidFill>
              <a:srgbClr val="000000"/>
            </a:solidFill>
            <a:round/>
          </a:ln>
        </p:spPr>
      </p:cxnSp>
      <p:grpSp>
        <p:nvGrpSpPr>
          <p:cNvPr id="630" name="Group 34"/>
          <p:cNvGrpSpPr/>
          <p:nvPr/>
        </p:nvGrpSpPr>
        <p:grpSpPr>
          <a:xfrm>
            <a:off x="11326320" y="2433600"/>
            <a:ext cx="259200" cy="260280"/>
            <a:chOff x="11326320" y="2433600"/>
            <a:chExt cx="259200" cy="260280"/>
          </a:xfrm>
        </p:grpSpPr>
        <p:sp>
          <p:nvSpPr>
            <p:cNvPr id="631" name="Rounded Rectangle 45"/>
            <p:cNvSpPr/>
            <p:nvPr/>
          </p:nvSpPr>
          <p:spPr>
            <a:xfrm rot="2700000">
              <a:off x="11448000" y="2544480"/>
              <a:ext cx="106920" cy="13032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25400">
              <a:solidFill>
                <a:srgbClr val="3A5F8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32" name="Straight Connector 46"/>
            <p:cNvCxnSpPr>
              <a:endCxn id="631" idx="1"/>
            </p:cNvCxnSpPr>
            <p:nvPr/>
          </p:nvCxnSpPr>
          <p:spPr>
            <a:xfrm>
              <a:off x="11326320" y="2433600"/>
              <a:ext cx="128880" cy="12996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sp>
        <p:nvSpPr>
          <p:cNvPr id="633" name="Isosceles Triangle 36"/>
          <p:cNvSpPr/>
          <p:nvPr/>
        </p:nvSpPr>
        <p:spPr>
          <a:xfrm rot="16200000" flipH="1">
            <a:off x="10908720" y="2184480"/>
            <a:ext cx="142920" cy="177480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25400">
            <a:noFill/>
          </a:ln>
          <a:effectLst>
            <a:outerShdw blurRad="50760" dist="24826" dir="3627673" algn="ctr" rotWithShape="0">
              <a:srgbClr val="FFFFFF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34" name="Group 39"/>
          <p:cNvGrpSpPr/>
          <p:nvPr/>
        </p:nvGrpSpPr>
        <p:grpSpPr>
          <a:xfrm>
            <a:off x="7220880" y="2826000"/>
            <a:ext cx="612720" cy="178920"/>
            <a:chOff x="7220880" y="2826000"/>
            <a:chExt cx="612720" cy="178920"/>
          </a:xfrm>
        </p:grpSpPr>
        <p:sp>
          <p:nvSpPr>
            <p:cNvPr id="600" name="Rounded Rectangle 42"/>
            <p:cNvSpPr/>
            <p:nvPr/>
          </p:nvSpPr>
          <p:spPr>
            <a:xfrm>
              <a:off x="7220880" y="2829960"/>
              <a:ext cx="612720" cy="17496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12700">
              <a:solidFill>
                <a:srgbClr val="CC6600"/>
              </a:solidFill>
              <a:round/>
            </a:ln>
            <a:effectLst>
              <a:outerShdw blurRad="50760" dist="24826" dir="3627673" algn="ctr" rotWithShape="0">
                <a:srgbClr val="FFCC00"/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45000" rIns="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A25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35" name="Straight Connector 43"/>
            <p:cNvCxnSpPr/>
            <p:nvPr/>
          </p:nvCxnSpPr>
          <p:spPr>
            <a:xfrm flipV="1">
              <a:off x="7681320" y="2826000"/>
              <a:ext cx="1080" cy="177120"/>
            </a:xfrm>
            <a:prstGeom prst="straightConnector1">
              <a:avLst/>
            </a:prstGeom>
            <a:ln w="9525">
              <a:solidFill>
                <a:srgbClr val="CC6600"/>
              </a:solidFill>
              <a:prstDash val="sysDash"/>
              <a:round/>
            </a:ln>
          </p:spPr>
        </p:cxnSp>
        <p:cxnSp>
          <p:nvCxnSpPr>
            <p:cNvPr id="636" name="Straight Connector 44"/>
            <p:cNvCxnSpPr/>
            <p:nvPr/>
          </p:nvCxnSpPr>
          <p:spPr>
            <a:xfrm flipV="1">
              <a:off x="7374240" y="2827080"/>
              <a:ext cx="1080" cy="177120"/>
            </a:xfrm>
            <a:prstGeom prst="straightConnector1">
              <a:avLst/>
            </a:prstGeom>
            <a:ln w="9525">
              <a:solidFill>
                <a:srgbClr val="CC6600"/>
              </a:solidFill>
              <a:prstDash val="sysDash"/>
              <a:round/>
            </a:ln>
          </p:spPr>
        </p:cxnSp>
      </p:grpSp>
      <p:cxnSp>
        <p:nvCxnSpPr>
          <p:cNvPr id="637" name="Straight Connector 40"/>
          <p:cNvCxnSpPr>
            <a:endCxn id="600" idx="3"/>
          </p:cNvCxnSpPr>
          <p:nvPr/>
        </p:nvCxnSpPr>
        <p:spPr>
          <a:xfrm flipH="1" flipV="1">
            <a:off x="7833600" y="2917440"/>
            <a:ext cx="566640" cy="720"/>
          </a:xfrm>
          <a:prstGeom prst="straightConnector1">
            <a:avLst/>
          </a:prstGeom>
          <a:ln w="19050">
            <a:solidFill>
              <a:srgbClr val="000000"/>
            </a:solidFill>
            <a:round/>
          </a:ln>
        </p:spPr>
      </p:cxnSp>
      <p:cxnSp>
        <p:nvCxnSpPr>
          <p:cNvPr id="638" name="Straight Connector 41"/>
          <p:cNvCxnSpPr/>
          <p:nvPr/>
        </p:nvCxnSpPr>
        <p:spPr>
          <a:xfrm flipV="1">
            <a:off x="7547400" y="2825640"/>
            <a:ext cx="1080" cy="177120"/>
          </a:xfrm>
          <a:prstGeom prst="straightConnector1">
            <a:avLst/>
          </a:prstGeom>
          <a:ln w="9525">
            <a:solidFill>
              <a:srgbClr val="CC6600"/>
            </a:solidFill>
            <a:prstDash val="sysDash"/>
            <a:round/>
          </a:ln>
        </p:spPr>
      </p:cxnSp>
      <p:sp>
        <p:nvSpPr>
          <p:cNvPr id="639" name="TextBox 197"/>
          <p:cNvSpPr/>
          <p:nvPr/>
        </p:nvSpPr>
        <p:spPr>
          <a:xfrm>
            <a:off x="2401200" y="1506600"/>
            <a:ext cx="1252440" cy="79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L1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cryomodules</a:t>
            </a:r>
            <a:b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 RF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station</a:t>
            </a: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TextBox 198"/>
          <p:cNvSpPr/>
          <p:nvPr/>
        </p:nvSpPr>
        <p:spPr>
          <a:xfrm>
            <a:off x="4156920" y="1506600"/>
            <a:ext cx="1343880" cy="79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L2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 cryomodules</a:t>
            </a:r>
            <a:b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(3 RF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stations</a:t>
            </a: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TextBox 199"/>
          <p:cNvSpPr/>
          <p:nvPr/>
        </p:nvSpPr>
        <p:spPr>
          <a:xfrm>
            <a:off x="6440760" y="1506600"/>
            <a:ext cx="1343880" cy="79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L3x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96</a:t>
            </a: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cryomodules</a:t>
            </a:r>
            <a:b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(24 RF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stations</a:t>
            </a: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TextBox 200"/>
          <p:cNvSpPr/>
          <p:nvPr/>
        </p:nvSpPr>
        <p:spPr>
          <a:xfrm>
            <a:off x="223920" y="1506600"/>
            <a:ext cx="1449000" cy="79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CW-Injector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1.3 GHz module</a:t>
            </a:r>
            <a:b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3.9 GHz 3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harm.</a:t>
            </a:r>
          </a:p>
        </p:txBody>
      </p:sp>
      <p:grpSp>
        <p:nvGrpSpPr>
          <p:cNvPr id="643" name="Group 4"/>
          <p:cNvGrpSpPr/>
          <p:nvPr/>
        </p:nvGrpSpPr>
        <p:grpSpPr>
          <a:xfrm>
            <a:off x="6450120" y="2617920"/>
            <a:ext cx="1864800" cy="490680"/>
            <a:chOff x="6450120" y="2617920"/>
            <a:chExt cx="1864800" cy="490680"/>
          </a:xfrm>
        </p:grpSpPr>
        <p:sp>
          <p:nvSpPr>
            <p:cNvPr id="644" name="Rectangle 38"/>
            <p:cNvSpPr/>
            <p:nvPr/>
          </p:nvSpPr>
          <p:spPr>
            <a:xfrm>
              <a:off x="7088400" y="2617920"/>
              <a:ext cx="973080" cy="490680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645" name="Group 100"/>
            <p:cNvGrpSpPr/>
            <p:nvPr/>
          </p:nvGrpSpPr>
          <p:grpSpPr>
            <a:xfrm>
              <a:off x="6450120" y="2822760"/>
              <a:ext cx="612720" cy="178920"/>
              <a:chOff x="6450120" y="2822760"/>
              <a:chExt cx="612720" cy="178920"/>
            </a:xfrm>
          </p:grpSpPr>
          <p:sp>
            <p:nvSpPr>
              <p:cNvPr id="646" name="Rounded Rectangle 107"/>
              <p:cNvSpPr/>
              <p:nvPr/>
            </p:nvSpPr>
            <p:spPr>
              <a:xfrm>
                <a:off x="6450120" y="2826720"/>
                <a:ext cx="612720" cy="174960"/>
              </a:xfrm>
              <a:prstGeom prst="roundRect">
                <a:avLst>
                  <a:gd name="adj" fmla="val 16667"/>
                </a:avLst>
              </a:prstGeom>
              <a:solidFill>
                <a:srgbClr val="FFC000"/>
              </a:solidFill>
              <a:ln w="12700">
                <a:solidFill>
                  <a:srgbClr val="CC66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A6</a:t>
                </a: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647" name="Straight Connector 108"/>
              <p:cNvCxnSpPr/>
              <p:nvPr/>
            </p:nvCxnSpPr>
            <p:spPr>
              <a:xfrm flipV="1">
                <a:off x="6603480" y="28238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48" name="Straight Connector 109"/>
              <p:cNvCxnSpPr/>
              <p:nvPr/>
            </p:nvCxnSpPr>
            <p:spPr>
              <a:xfrm flipV="1">
                <a:off x="6757200" y="28238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49" name="Straight Connector 110"/>
              <p:cNvCxnSpPr/>
              <p:nvPr/>
            </p:nvCxnSpPr>
            <p:spPr>
              <a:xfrm flipV="1">
                <a:off x="6910560" y="282276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</p:grpSp>
        <p:cxnSp>
          <p:nvCxnSpPr>
            <p:cNvPr id="650" name="Straight Connector 33"/>
            <p:cNvCxnSpPr>
              <a:endCxn id="651" idx="1"/>
            </p:cNvCxnSpPr>
            <p:nvPr/>
          </p:nvCxnSpPr>
          <p:spPr>
            <a:xfrm flipV="1">
              <a:off x="7075800" y="2914200"/>
              <a:ext cx="626760" cy="11160"/>
            </a:xfrm>
            <a:prstGeom prst="straightConnector1">
              <a:avLst/>
            </a:prstGeom>
            <a:ln w="19050">
              <a:solidFill>
                <a:srgbClr val="000000"/>
              </a:solidFill>
              <a:prstDash val="sysDot"/>
              <a:round/>
            </a:ln>
          </p:spPr>
        </p:cxnSp>
        <p:grpSp>
          <p:nvGrpSpPr>
            <p:cNvPr id="652" name="Group 102"/>
            <p:cNvGrpSpPr/>
            <p:nvPr/>
          </p:nvGrpSpPr>
          <p:grpSpPr>
            <a:xfrm>
              <a:off x="7702200" y="2822760"/>
              <a:ext cx="612720" cy="178920"/>
              <a:chOff x="7702200" y="2822760"/>
              <a:chExt cx="612720" cy="178920"/>
            </a:xfrm>
          </p:grpSpPr>
          <p:sp>
            <p:nvSpPr>
              <p:cNvPr id="651" name="Rounded Rectangle 104"/>
              <p:cNvSpPr/>
              <p:nvPr/>
            </p:nvSpPr>
            <p:spPr>
              <a:xfrm>
                <a:off x="7702200" y="2826720"/>
                <a:ext cx="612720" cy="174960"/>
              </a:xfrm>
              <a:prstGeom prst="roundRect">
                <a:avLst>
                  <a:gd name="adj" fmla="val 16667"/>
                </a:avLst>
              </a:prstGeom>
              <a:solidFill>
                <a:srgbClr val="FFC000"/>
              </a:solidFill>
              <a:ln w="12700">
                <a:solidFill>
                  <a:srgbClr val="CC6600"/>
                </a:solidFill>
                <a:round/>
              </a:ln>
              <a:effectLst>
                <a:outerShdw blurRad="50760" dist="24826" dir="3627673" algn="ctr" rotWithShape="0">
                  <a:srgbClr val="FFCC00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0" tIns="45000" rIns="0" bIns="4500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A29</a:t>
                </a: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653" name="Straight Connector 105"/>
              <p:cNvCxnSpPr/>
              <p:nvPr/>
            </p:nvCxnSpPr>
            <p:spPr>
              <a:xfrm flipV="1">
                <a:off x="8162280" y="282276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54" name="Straight Connector 106"/>
              <p:cNvCxnSpPr/>
              <p:nvPr/>
            </p:nvCxnSpPr>
            <p:spPr>
              <a:xfrm flipV="1">
                <a:off x="7855200" y="28238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</p:grpSp>
        <p:cxnSp>
          <p:nvCxnSpPr>
            <p:cNvPr id="655" name="Straight Connector 103"/>
            <p:cNvCxnSpPr/>
            <p:nvPr/>
          </p:nvCxnSpPr>
          <p:spPr>
            <a:xfrm flipV="1">
              <a:off x="8036280" y="2833200"/>
              <a:ext cx="1080" cy="177120"/>
            </a:xfrm>
            <a:prstGeom prst="straightConnector1">
              <a:avLst/>
            </a:prstGeom>
            <a:ln w="9525">
              <a:solidFill>
                <a:srgbClr val="CC6600"/>
              </a:solidFill>
              <a:prstDash val="sysDash"/>
              <a:round/>
            </a:ln>
          </p:spPr>
        </p:cxnSp>
      </p:grpSp>
      <p:grpSp>
        <p:nvGrpSpPr>
          <p:cNvPr id="656" name="Group 243"/>
          <p:cNvGrpSpPr/>
          <p:nvPr/>
        </p:nvGrpSpPr>
        <p:grpSpPr>
          <a:xfrm>
            <a:off x="418320" y="2828160"/>
            <a:ext cx="5357880" cy="352440"/>
            <a:chOff x="418320" y="2828160"/>
            <a:chExt cx="5357880" cy="352440"/>
          </a:xfrm>
        </p:grpSpPr>
        <p:grpSp>
          <p:nvGrpSpPr>
            <p:cNvPr id="657" name="Group 114"/>
            <p:cNvGrpSpPr/>
            <p:nvPr/>
          </p:nvGrpSpPr>
          <p:grpSpPr>
            <a:xfrm>
              <a:off x="2637000" y="2828160"/>
              <a:ext cx="612720" cy="178920"/>
              <a:chOff x="2637000" y="2828160"/>
              <a:chExt cx="612720" cy="178920"/>
            </a:xfrm>
          </p:grpSpPr>
          <p:sp>
            <p:nvSpPr>
              <p:cNvPr id="658" name="Rounded Rectangle 232"/>
              <p:cNvSpPr/>
              <p:nvPr/>
            </p:nvSpPr>
            <p:spPr>
              <a:xfrm>
                <a:off x="2637000" y="2832120"/>
                <a:ext cx="612720" cy="174960"/>
              </a:xfrm>
              <a:prstGeom prst="roundRect">
                <a:avLst>
                  <a:gd name="adj" fmla="val 16667"/>
                </a:avLst>
              </a:prstGeom>
              <a:solidFill>
                <a:srgbClr val="92D050"/>
              </a:solidFill>
              <a:ln w="12700">
                <a:solidFill>
                  <a:srgbClr val="CC66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A2</a:t>
                </a: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659" name="Straight Connector 233"/>
              <p:cNvCxnSpPr/>
              <p:nvPr/>
            </p:nvCxnSpPr>
            <p:spPr>
              <a:xfrm flipV="1">
                <a:off x="2790360" y="28292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60" name="Straight Connector 234"/>
              <p:cNvCxnSpPr/>
              <p:nvPr/>
            </p:nvCxnSpPr>
            <p:spPr>
              <a:xfrm flipV="1">
                <a:off x="2943720" y="28292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61" name="Straight Connector 235"/>
              <p:cNvCxnSpPr/>
              <p:nvPr/>
            </p:nvCxnSpPr>
            <p:spPr>
              <a:xfrm flipV="1">
                <a:off x="3097440" y="282816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</p:grpSp>
        <p:grpSp>
          <p:nvGrpSpPr>
            <p:cNvPr id="662" name="Group 117"/>
            <p:cNvGrpSpPr/>
            <p:nvPr/>
          </p:nvGrpSpPr>
          <p:grpSpPr>
            <a:xfrm>
              <a:off x="3908880" y="2828160"/>
              <a:ext cx="612720" cy="178920"/>
              <a:chOff x="3908880" y="2828160"/>
              <a:chExt cx="612720" cy="178920"/>
            </a:xfrm>
          </p:grpSpPr>
          <p:sp>
            <p:nvSpPr>
              <p:cNvPr id="663" name="Rounded Rectangle 223"/>
              <p:cNvSpPr/>
              <p:nvPr/>
            </p:nvSpPr>
            <p:spPr>
              <a:xfrm>
                <a:off x="3908880" y="2832120"/>
                <a:ext cx="612720" cy="174960"/>
              </a:xfrm>
              <a:prstGeom prst="roundRect">
                <a:avLst>
                  <a:gd name="adj" fmla="val 16667"/>
                </a:avLst>
              </a:prstGeom>
              <a:solidFill>
                <a:srgbClr val="92D050"/>
              </a:solidFill>
              <a:ln w="12700">
                <a:solidFill>
                  <a:srgbClr val="CC66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A3</a:t>
                </a: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664" name="Straight Connector 224"/>
              <p:cNvCxnSpPr/>
              <p:nvPr/>
            </p:nvCxnSpPr>
            <p:spPr>
              <a:xfrm flipV="1">
                <a:off x="4062240" y="28292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65" name="Straight Connector 225"/>
              <p:cNvCxnSpPr/>
              <p:nvPr/>
            </p:nvCxnSpPr>
            <p:spPr>
              <a:xfrm flipV="1">
                <a:off x="4215600" y="28292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66" name="Straight Connector 226"/>
              <p:cNvCxnSpPr/>
              <p:nvPr/>
            </p:nvCxnSpPr>
            <p:spPr>
              <a:xfrm flipV="1">
                <a:off x="4368960" y="282816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</p:grpSp>
        <p:grpSp>
          <p:nvGrpSpPr>
            <p:cNvPr id="667" name="Group 118"/>
            <p:cNvGrpSpPr/>
            <p:nvPr/>
          </p:nvGrpSpPr>
          <p:grpSpPr>
            <a:xfrm>
              <a:off x="4539600" y="2828160"/>
              <a:ext cx="612720" cy="178920"/>
              <a:chOff x="4539600" y="2828160"/>
              <a:chExt cx="612720" cy="178920"/>
            </a:xfrm>
          </p:grpSpPr>
          <p:sp>
            <p:nvSpPr>
              <p:cNvPr id="668" name="Rounded Rectangle 219"/>
              <p:cNvSpPr/>
              <p:nvPr/>
            </p:nvSpPr>
            <p:spPr>
              <a:xfrm>
                <a:off x="4539600" y="2832120"/>
                <a:ext cx="612720" cy="174960"/>
              </a:xfrm>
              <a:prstGeom prst="roundRect">
                <a:avLst>
                  <a:gd name="adj" fmla="val 16667"/>
                </a:avLst>
              </a:prstGeom>
              <a:solidFill>
                <a:srgbClr val="92D050"/>
              </a:solidFill>
              <a:ln w="12700">
                <a:solidFill>
                  <a:srgbClr val="CC66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A4</a:t>
                </a: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669" name="Straight Connector 220"/>
              <p:cNvCxnSpPr/>
              <p:nvPr/>
            </p:nvCxnSpPr>
            <p:spPr>
              <a:xfrm flipV="1">
                <a:off x="4692960" y="28292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70" name="Straight Connector 221"/>
              <p:cNvCxnSpPr/>
              <p:nvPr/>
            </p:nvCxnSpPr>
            <p:spPr>
              <a:xfrm flipV="1">
                <a:off x="4846320" y="28292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71" name="Straight Connector 222"/>
              <p:cNvCxnSpPr/>
              <p:nvPr/>
            </p:nvCxnSpPr>
            <p:spPr>
              <a:xfrm flipV="1">
                <a:off x="5000040" y="282816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</p:grpSp>
        <p:grpSp>
          <p:nvGrpSpPr>
            <p:cNvPr id="672" name="Group 119"/>
            <p:cNvGrpSpPr/>
            <p:nvPr/>
          </p:nvGrpSpPr>
          <p:grpSpPr>
            <a:xfrm>
              <a:off x="5163480" y="2828160"/>
              <a:ext cx="612720" cy="178920"/>
              <a:chOff x="5163480" y="2828160"/>
              <a:chExt cx="612720" cy="178920"/>
            </a:xfrm>
          </p:grpSpPr>
          <p:sp>
            <p:nvSpPr>
              <p:cNvPr id="673" name="Rounded Rectangle 215"/>
              <p:cNvSpPr/>
              <p:nvPr/>
            </p:nvSpPr>
            <p:spPr>
              <a:xfrm>
                <a:off x="5163480" y="2832120"/>
                <a:ext cx="612720" cy="174960"/>
              </a:xfrm>
              <a:prstGeom prst="roundRect">
                <a:avLst>
                  <a:gd name="adj" fmla="val 16667"/>
                </a:avLst>
              </a:prstGeom>
              <a:solidFill>
                <a:srgbClr val="92D050"/>
              </a:solidFill>
              <a:ln w="12700">
                <a:solidFill>
                  <a:srgbClr val="CC66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A5</a:t>
                </a: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674" name="Straight Connector 216"/>
              <p:cNvCxnSpPr/>
              <p:nvPr/>
            </p:nvCxnSpPr>
            <p:spPr>
              <a:xfrm flipV="1">
                <a:off x="5316840" y="28292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75" name="Straight Connector 217"/>
              <p:cNvCxnSpPr/>
              <p:nvPr/>
            </p:nvCxnSpPr>
            <p:spPr>
              <a:xfrm flipV="1">
                <a:off x="5470200" y="282924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  <p:cxnSp>
            <p:nvCxnSpPr>
              <p:cNvPr id="676" name="Straight Connector 218"/>
              <p:cNvCxnSpPr/>
              <p:nvPr/>
            </p:nvCxnSpPr>
            <p:spPr>
              <a:xfrm flipV="1">
                <a:off x="5623920" y="2828160"/>
                <a:ext cx="1080" cy="177120"/>
              </a:xfrm>
              <a:prstGeom prst="straightConnector1">
                <a:avLst/>
              </a:prstGeom>
              <a:ln w="9525">
                <a:solidFill>
                  <a:srgbClr val="CC6600"/>
                </a:solidFill>
                <a:prstDash val="sysDash"/>
                <a:round/>
              </a:ln>
            </p:spPr>
          </p:cxnSp>
        </p:grpSp>
        <p:sp>
          <p:nvSpPr>
            <p:cNvPr id="677" name="Rounded Rectangle 122"/>
            <p:cNvSpPr/>
            <p:nvPr/>
          </p:nvSpPr>
          <p:spPr>
            <a:xfrm>
              <a:off x="418320" y="3005640"/>
              <a:ext cx="612720" cy="174960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12700">
              <a:solidFill>
                <a:srgbClr val="CC6600"/>
              </a:solidFill>
              <a:round/>
            </a:ln>
            <a:effectLst>
              <a:outerShdw blurRad="50760" dist="24826" dir="3627673" algn="ctr" rotWithShape="0">
                <a:srgbClr val="FFCC00"/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A1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78" name="Rounded Rectangle 256"/>
          <p:cNvSpPr/>
          <p:nvPr/>
        </p:nvSpPr>
        <p:spPr>
          <a:xfrm>
            <a:off x="1057320" y="2995920"/>
            <a:ext cx="306000" cy="17892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>
            <a:solidFill>
              <a:srgbClr val="CC6600"/>
            </a:solidFill>
            <a:round/>
          </a:ln>
          <a:effectLst>
            <a:outerShdw blurRad="50760" dist="24826" dir="3627673" algn="ctr" rotWithShape="0">
              <a:srgbClr val="FF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AH1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Rounded Rectangle 309"/>
          <p:cNvSpPr/>
          <p:nvPr/>
        </p:nvSpPr>
        <p:spPr>
          <a:xfrm>
            <a:off x="208440" y="2952360"/>
            <a:ext cx="174240" cy="25092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>
            <a:solidFill>
              <a:srgbClr val="CC6600"/>
            </a:solidFill>
            <a:round/>
          </a:ln>
          <a:effectLst>
            <a:outerShdw blurRad="50760" dist="24826" dir="3627673" algn="ctr" rotWithShape="0">
              <a:srgbClr val="CC66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30"/>
          <p:cNvSpPr/>
          <p:nvPr/>
        </p:nvSpPr>
        <p:spPr>
          <a:xfrm>
            <a:off x="611280" y="1076760"/>
            <a:ext cx="10813680" cy="32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640" rIns="0" bIns="0" anchor="t">
            <a:spAutoFit/>
          </a:bodyPr>
          <a:lstStyle/>
          <a:p>
            <a:pPr marL="16920" marR="0" lvl="0" indent="0" algn="l" defTabSz="914400" rtl="0" eaLnBrk="1" fontAlgn="auto" latinLnBrk="0" hangingPunct="1">
              <a:lnSpc>
                <a:spcPct val="100000"/>
              </a:lnSpc>
              <a:spcBef>
                <a:spcPts val="139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EB6E0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Current proposal baseline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Isosceles Triangle 2"/>
          <p:cNvSpPr/>
          <p:nvPr/>
        </p:nvSpPr>
        <p:spPr>
          <a:xfrm flipV="1">
            <a:off x="650880" y="2797920"/>
            <a:ext cx="223560" cy="1692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9960" rIns="90000" bIns="3996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2" name="Isosceles Triangle 129"/>
          <p:cNvSpPr/>
          <p:nvPr/>
        </p:nvSpPr>
        <p:spPr>
          <a:xfrm flipV="1">
            <a:off x="1118160" y="2797920"/>
            <a:ext cx="223560" cy="1692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9960" rIns="90000" bIns="3996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3" name="Isosceles Triangle 130"/>
          <p:cNvSpPr/>
          <p:nvPr/>
        </p:nvSpPr>
        <p:spPr>
          <a:xfrm flipV="1">
            <a:off x="2822400" y="2617920"/>
            <a:ext cx="223560" cy="1692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9960" rIns="90000" bIns="3996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4" name="Isosceles Triangle 131"/>
          <p:cNvSpPr/>
          <p:nvPr/>
        </p:nvSpPr>
        <p:spPr>
          <a:xfrm flipV="1">
            <a:off x="4126320" y="2638800"/>
            <a:ext cx="223560" cy="1692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9960" rIns="90000" bIns="3996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5" name="Isosceles Triangle 132"/>
          <p:cNvSpPr/>
          <p:nvPr/>
        </p:nvSpPr>
        <p:spPr>
          <a:xfrm flipV="1">
            <a:off x="4726440" y="2628360"/>
            <a:ext cx="223560" cy="1692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9960" rIns="90000" bIns="3996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6" name="Isosceles Triangle 133"/>
          <p:cNvSpPr/>
          <p:nvPr/>
        </p:nvSpPr>
        <p:spPr>
          <a:xfrm flipV="1">
            <a:off x="5354640" y="2638800"/>
            <a:ext cx="223560" cy="1692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9960" rIns="90000" bIns="3996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7" name="Isosceles Triangle 134"/>
          <p:cNvSpPr/>
          <p:nvPr/>
        </p:nvSpPr>
        <p:spPr>
          <a:xfrm flipV="1">
            <a:off x="6651720" y="2628360"/>
            <a:ext cx="223560" cy="1692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9960" rIns="90000" bIns="3996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8" name="Isosceles Triangle 135"/>
          <p:cNvSpPr/>
          <p:nvPr/>
        </p:nvSpPr>
        <p:spPr>
          <a:xfrm flipV="1">
            <a:off x="7889040" y="2628360"/>
            <a:ext cx="223560" cy="1692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9960" rIns="90000" bIns="3996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89" name="Group 32"/>
          <p:cNvGrpSpPr/>
          <p:nvPr/>
        </p:nvGrpSpPr>
        <p:grpSpPr>
          <a:xfrm>
            <a:off x="11130120" y="3470040"/>
            <a:ext cx="259200" cy="259920"/>
            <a:chOff x="11130120" y="3470040"/>
            <a:chExt cx="259200" cy="259920"/>
          </a:xfrm>
        </p:grpSpPr>
        <p:sp>
          <p:nvSpPr>
            <p:cNvPr id="690" name="Rounded Rectangle 47"/>
            <p:cNvSpPr/>
            <p:nvPr/>
          </p:nvSpPr>
          <p:spPr>
            <a:xfrm rot="2700000">
              <a:off x="11251800" y="3580560"/>
              <a:ext cx="106920" cy="13032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25400">
              <a:solidFill>
                <a:srgbClr val="3A5F8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91" name="Straight Connector 48"/>
            <p:cNvCxnSpPr>
              <a:endCxn id="690" idx="1"/>
            </p:cNvCxnSpPr>
            <p:nvPr/>
          </p:nvCxnSpPr>
          <p:spPr>
            <a:xfrm>
              <a:off x="11130120" y="3470040"/>
              <a:ext cx="128880" cy="129600"/>
            </a:xfrm>
            <a:prstGeom prst="straightConnector1">
              <a:avLst/>
            </a:prstGeom>
            <a:ln w="19050">
              <a:solidFill>
                <a:srgbClr val="000000"/>
              </a:solidFill>
              <a:round/>
            </a:ln>
          </p:spPr>
        </p:cxnSp>
      </p:grpSp>
      <p:sp>
        <p:nvSpPr>
          <p:cNvPr id="692" name="Isosceles Triangle 35"/>
          <p:cNvSpPr/>
          <p:nvPr/>
        </p:nvSpPr>
        <p:spPr>
          <a:xfrm rot="14220000" flipH="1">
            <a:off x="10779840" y="814320"/>
            <a:ext cx="142920" cy="224064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25400">
            <a:noFill/>
          </a:ln>
          <a:effectLst>
            <a:outerShdw blurRad="50760" dist="24826" dir="3627673" algn="ctr" rotWithShape="0">
              <a:srgbClr val="FFFFFF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Isosceles Triangle 37"/>
          <p:cNvSpPr/>
          <p:nvPr/>
        </p:nvSpPr>
        <p:spPr>
          <a:xfrm rot="17520000" flipH="1">
            <a:off x="11400840" y="3185640"/>
            <a:ext cx="142920" cy="83448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25400">
            <a:noFill/>
          </a:ln>
          <a:effectLst>
            <a:outerShdw blurRad="50760" dist="24826" dir="3627673" algn="ctr" rotWithShape="0">
              <a:srgbClr val="FFFFFF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94" name="Straight Connector 30"/>
          <p:cNvCxnSpPr/>
          <p:nvPr/>
        </p:nvCxnSpPr>
        <p:spPr>
          <a:xfrm flipH="1" flipV="1">
            <a:off x="10077120" y="3083760"/>
            <a:ext cx="248760" cy="33480"/>
          </a:xfrm>
          <a:prstGeom prst="straightConnector1">
            <a:avLst/>
          </a:prstGeom>
          <a:ln w="19050">
            <a:solidFill>
              <a:srgbClr val="000000"/>
            </a:solidFill>
            <a:round/>
          </a:ln>
        </p:spPr>
      </p:cxnSp>
      <p:grpSp>
        <p:nvGrpSpPr>
          <p:cNvPr id="695" name="Group 24"/>
          <p:cNvGrpSpPr/>
          <p:nvPr/>
        </p:nvGrpSpPr>
        <p:grpSpPr>
          <a:xfrm>
            <a:off x="5659920" y="1992600"/>
            <a:ext cx="766080" cy="663840"/>
            <a:chOff x="5659920" y="1992600"/>
            <a:chExt cx="766080" cy="663840"/>
          </a:xfrm>
        </p:grpSpPr>
        <p:cxnSp>
          <p:nvCxnSpPr>
            <p:cNvPr id="696" name="Straight Arrow Connector 11"/>
            <p:cNvCxnSpPr/>
            <p:nvPr/>
          </p:nvCxnSpPr>
          <p:spPr>
            <a:xfrm>
              <a:off x="5970960" y="2297520"/>
              <a:ext cx="81720" cy="35928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 w="med" len="med"/>
            </a:ln>
          </p:spPr>
        </p:cxnSp>
        <p:sp>
          <p:nvSpPr>
            <p:cNvPr id="697" name="TextBox 12"/>
            <p:cNvSpPr/>
            <p:nvPr/>
          </p:nvSpPr>
          <p:spPr>
            <a:xfrm>
              <a:off x="5659920" y="1992600"/>
              <a:ext cx="766080" cy="33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 GeV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98" name="Picture 259"/>
          <p:cNvPicPr/>
          <p:nvPr/>
        </p:nvPicPr>
        <p:blipFill>
          <a:blip r:embed="rId3"/>
          <a:stretch/>
        </p:blipFill>
        <p:spPr>
          <a:xfrm>
            <a:off x="3584520" y="5180760"/>
            <a:ext cx="1108080" cy="10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9" name="Picture 259"/>
          <p:cNvPicPr/>
          <p:nvPr/>
        </p:nvPicPr>
        <p:blipFill>
          <a:blip r:embed="rId3"/>
          <a:stretch/>
        </p:blipFill>
        <p:spPr>
          <a:xfrm>
            <a:off x="7130520" y="5181480"/>
            <a:ext cx="1108080" cy="1036080"/>
          </a:xfrm>
          <a:prstGeom prst="rect">
            <a:avLst/>
          </a:prstGeom>
          <a:solidFill>
            <a:srgbClr val="CFF0DE"/>
          </a:solidFill>
          <a:ln w="0">
            <a:noFill/>
          </a:ln>
        </p:spPr>
      </p:pic>
      <p:sp>
        <p:nvSpPr>
          <p:cNvPr id="5" name="Rectangle 169">
            <a:extLst>
              <a:ext uri="{FF2B5EF4-FFF2-40B4-BE49-F238E27FC236}">
                <a16:creationId xmlns:a16="http://schemas.microsoft.com/office/drawing/2014/main" id="{F0719C99-42A4-D692-2CCE-0E6738C4B95E}"/>
              </a:ext>
            </a:extLst>
          </p:cNvPr>
          <p:cNvSpPr/>
          <p:nvPr/>
        </p:nvSpPr>
        <p:spPr>
          <a:xfrm>
            <a:off x="7055280" y="5094180"/>
            <a:ext cx="1343880" cy="1190160"/>
          </a:xfrm>
          <a:prstGeom prst="rect">
            <a:avLst/>
          </a:prstGeom>
          <a:solidFill>
            <a:srgbClr val="00B050">
              <a:alpha val="19000"/>
            </a:srgbClr>
          </a:solidFill>
          <a:ln w="9525">
            <a:noFill/>
          </a:ln>
          <a:effectLst>
            <a:outerShdw blurRad="50800" dist="50800" dir="5400000" algn="ctr" rotWithShape="0">
              <a:srgbClr val="DFEDF2"/>
            </a:outerShdw>
            <a:softEdge rad="255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00" name="Group 23"/>
          <p:cNvGrpSpPr/>
          <p:nvPr/>
        </p:nvGrpSpPr>
        <p:grpSpPr>
          <a:xfrm>
            <a:off x="6368399" y="2465640"/>
            <a:ext cx="5649841" cy="2522520"/>
            <a:chOff x="6368399" y="2465640"/>
            <a:chExt cx="5649841" cy="2522520"/>
          </a:xfrm>
        </p:grpSpPr>
        <p:sp>
          <p:nvSpPr>
            <p:cNvPr id="701" name="Rectangle 173"/>
            <p:cNvSpPr/>
            <p:nvPr/>
          </p:nvSpPr>
          <p:spPr>
            <a:xfrm>
              <a:off x="6373800" y="3954600"/>
              <a:ext cx="5644440" cy="1033560"/>
            </a:xfrm>
            <a:prstGeom prst="rect">
              <a:avLst/>
            </a:prstGeom>
            <a:solidFill>
              <a:schemeClr val="accent2">
                <a:alpha val="19000"/>
              </a:schemeClr>
            </a:solidFill>
            <a:ln w="9525">
              <a:noFill/>
            </a:ln>
            <a:effectLst>
              <a:softEdge rad="2556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702" name="Group 22"/>
            <p:cNvGrpSpPr/>
            <p:nvPr/>
          </p:nvGrpSpPr>
          <p:grpSpPr>
            <a:xfrm>
              <a:off x="6368399" y="2465640"/>
              <a:ext cx="5649841" cy="2439720"/>
              <a:chOff x="6368399" y="2465640"/>
              <a:chExt cx="5649841" cy="2439720"/>
            </a:xfrm>
          </p:grpSpPr>
          <p:grpSp>
            <p:nvGrpSpPr>
              <p:cNvPr id="703" name="Group 17"/>
              <p:cNvGrpSpPr/>
              <p:nvPr/>
            </p:nvGrpSpPr>
            <p:grpSpPr>
              <a:xfrm>
                <a:off x="6368399" y="2465640"/>
                <a:ext cx="2173297" cy="1301040"/>
                <a:chOff x="6368399" y="2465640"/>
                <a:chExt cx="2173297" cy="1301040"/>
              </a:xfrm>
            </p:grpSpPr>
            <p:sp>
              <p:nvSpPr>
                <p:cNvPr id="704" name="Right Brace 156"/>
                <p:cNvSpPr/>
                <p:nvPr/>
              </p:nvSpPr>
              <p:spPr>
                <a:xfrm rot="5400000">
                  <a:off x="7281085" y="2546195"/>
                  <a:ext cx="341280" cy="2099690"/>
                </a:xfrm>
                <a:prstGeom prst="rightBrace">
                  <a:avLst>
                    <a:gd name="adj1" fmla="val 8333"/>
                    <a:gd name="adj2" fmla="val 50000"/>
                  </a:avLst>
                </a:prstGeom>
                <a:noFill/>
                <a:ln w="28575">
                  <a:solidFill>
                    <a:srgbClr val="EB6E0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0" algn="l"/>
                    </a:tabLst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05" name="Rectangle 158"/>
                <p:cNvSpPr/>
                <p:nvPr/>
              </p:nvSpPr>
              <p:spPr>
                <a:xfrm>
                  <a:off x="6368399" y="2465640"/>
                  <a:ext cx="2173297" cy="1139760"/>
                </a:xfrm>
                <a:prstGeom prst="rect">
                  <a:avLst/>
                </a:prstGeom>
                <a:solidFill>
                  <a:schemeClr val="accent2">
                    <a:alpha val="19000"/>
                  </a:schemeClr>
                </a:solidFill>
                <a:ln w="9525">
                  <a:noFill/>
                </a:ln>
                <a:effectLst>
                  <a:softEdge rad="2556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0" algn="l"/>
                    </a:tabLst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06" name="TextBox 163"/>
              <p:cNvSpPr/>
              <p:nvPr/>
            </p:nvSpPr>
            <p:spPr>
              <a:xfrm>
                <a:off x="6368400" y="3951720"/>
                <a:ext cx="5649840" cy="9536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Maximum heat load</a:t>
                </a: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supported by 2 phase pipe ?</a:t>
                </a: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What are the limits of our existing CMs</a:t>
                </a: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Maximum RF power</a:t>
                </a: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supported by input couplers ?</a:t>
                </a: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How to optimize their operation</a:t>
                </a: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7" name="Rectangle 18"/>
              <p:cNvSpPr/>
              <p:nvPr/>
            </p:nvSpPr>
            <p:spPr>
              <a:xfrm>
                <a:off x="6455880" y="3270600"/>
                <a:ext cx="2151849" cy="275545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18F1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Existing LINAC (80+16 CM)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08" name="Group 21"/>
          <p:cNvGrpSpPr/>
          <p:nvPr/>
        </p:nvGrpSpPr>
        <p:grpSpPr>
          <a:xfrm>
            <a:off x="2610360" y="2465640"/>
            <a:ext cx="3230280" cy="2556000"/>
            <a:chOff x="2610360" y="2465640"/>
            <a:chExt cx="3230280" cy="2556000"/>
          </a:xfrm>
        </p:grpSpPr>
        <p:sp>
          <p:nvSpPr>
            <p:cNvPr id="709" name="Rectangle 170"/>
            <p:cNvSpPr/>
            <p:nvPr/>
          </p:nvSpPr>
          <p:spPr>
            <a:xfrm>
              <a:off x="2619720" y="3951360"/>
              <a:ext cx="3220920" cy="1070280"/>
            </a:xfrm>
            <a:prstGeom prst="rect">
              <a:avLst/>
            </a:prstGeom>
            <a:solidFill>
              <a:srgbClr val="00B050">
                <a:alpha val="19000"/>
              </a:srgbClr>
            </a:solidFill>
            <a:ln w="9525">
              <a:noFill/>
            </a:ln>
            <a:effectLst>
              <a:softEdge rad="2556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710" name="Group 20"/>
            <p:cNvGrpSpPr/>
            <p:nvPr/>
          </p:nvGrpSpPr>
          <p:grpSpPr>
            <a:xfrm>
              <a:off x="2610360" y="2465640"/>
              <a:ext cx="3192120" cy="2251440"/>
              <a:chOff x="2610360" y="2465640"/>
              <a:chExt cx="3192120" cy="2251440"/>
            </a:xfrm>
          </p:grpSpPr>
          <p:grpSp>
            <p:nvGrpSpPr>
              <p:cNvPr id="711" name="Group 16"/>
              <p:cNvGrpSpPr/>
              <p:nvPr/>
            </p:nvGrpSpPr>
            <p:grpSpPr>
              <a:xfrm>
                <a:off x="2610360" y="2465640"/>
                <a:ext cx="3192120" cy="1335960"/>
                <a:chOff x="2610360" y="2465640"/>
                <a:chExt cx="3192120" cy="1335960"/>
              </a:xfrm>
            </p:grpSpPr>
            <p:sp>
              <p:nvSpPr>
                <p:cNvPr id="712" name="Right Brace 155"/>
                <p:cNvSpPr/>
                <p:nvPr/>
              </p:nvSpPr>
              <p:spPr>
                <a:xfrm rot="5400000">
                  <a:off x="3986280" y="2011320"/>
                  <a:ext cx="421200" cy="3159000"/>
                </a:xfrm>
                <a:prstGeom prst="rightBrace">
                  <a:avLst>
                    <a:gd name="adj1" fmla="val 8333"/>
                    <a:gd name="adj2" fmla="val 50000"/>
                  </a:avLst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0" algn="l"/>
                    </a:tabLst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13" name="Rectangle 157"/>
                <p:cNvSpPr/>
                <p:nvPr/>
              </p:nvSpPr>
              <p:spPr>
                <a:xfrm>
                  <a:off x="2610360" y="2465640"/>
                  <a:ext cx="3192120" cy="1139760"/>
                </a:xfrm>
                <a:prstGeom prst="rect">
                  <a:avLst/>
                </a:prstGeom>
                <a:solidFill>
                  <a:srgbClr val="00B050">
                    <a:alpha val="19000"/>
                  </a:srgbClr>
                </a:solidFill>
                <a:ln w="9525">
                  <a:noFill/>
                </a:ln>
                <a:effectLst>
                  <a:softEdge rad="2556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0" algn="l"/>
                    </a:tabLst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14" name="TextBox 159"/>
              <p:cNvSpPr/>
              <p:nvPr/>
            </p:nvSpPr>
            <p:spPr>
              <a:xfrm>
                <a:off x="2646720" y="3978720"/>
                <a:ext cx="2681640" cy="738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16x new CW-cryomodules </a:t>
                </a: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Based on new high-Q</a:t>
                </a:r>
                <a:r>
                  <a:rPr kumimoji="0" lang="en-US" sz="1400" b="0" i="0" u="none" strike="noStrike" kern="120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0</a:t>
                </a: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cavities</a:t>
                </a: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How to modify the cryomodules</a:t>
                </a: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5" name="Rectangle 175"/>
              <p:cNvSpPr/>
              <p:nvPr/>
            </p:nvSpPr>
            <p:spPr>
              <a:xfrm>
                <a:off x="3449160" y="3250800"/>
                <a:ext cx="1611000" cy="276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New LINAC (16 CM)</a:t>
                </a: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17" name="Rectangle 169"/>
          <p:cNvSpPr/>
          <p:nvPr/>
        </p:nvSpPr>
        <p:spPr>
          <a:xfrm>
            <a:off x="127080" y="3970440"/>
            <a:ext cx="2155680" cy="1089720"/>
          </a:xfrm>
          <a:prstGeom prst="rect">
            <a:avLst/>
          </a:prstGeom>
          <a:solidFill>
            <a:srgbClr val="00B050">
              <a:alpha val="19000"/>
            </a:srgbClr>
          </a:solidFill>
          <a:ln w="9525">
            <a:noFill/>
          </a:ln>
          <a:effectLst>
            <a:softEdge rad="255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18" name="Group 8"/>
          <p:cNvGrpSpPr/>
          <p:nvPr/>
        </p:nvGrpSpPr>
        <p:grpSpPr>
          <a:xfrm>
            <a:off x="173520" y="2499480"/>
            <a:ext cx="1381680" cy="1219680"/>
            <a:chOff x="173520" y="2499480"/>
            <a:chExt cx="1381680" cy="1219680"/>
          </a:xfrm>
        </p:grpSpPr>
        <p:sp>
          <p:nvSpPr>
            <p:cNvPr id="719" name="Rectangle 7"/>
            <p:cNvSpPr/>
            <p:nvPr/>
          </p:nvSpPr>
          <p:spPr>
            <a:xfrm>
              <a:off x="173520" y="2499480"/>
              <a:ext cx="1381680" cy="1081440"/>
            </a:xfrm>
            <a:prstGeom prst="rect">
              <a:avLst/>
            </a:prstGeom>
            <a:solidFill>
              <a:srgbClr val="00B050">
                <a:alpha val="19000"/>
              </a:srgbClr>
            </a:solidFill>
            <a:ln w="9525">
              <a:noFill/>
            </a:ln>
            <a:effectLst>
              <a:softEdge rad="2556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0" name="Right Brace 6"/>
            <p:cNvSpPr/>
            <p:nvPr/>
          </p:nvSpPr>
          <p:spPr>
            <a:xfrm rot="5400000">
              <a:off x="687600" y="2878920"/>
              <a:ext cx="350640" cy="1329840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21" name="TextBox 9"/>
          <p:cNvSpPr/>
          <p:nvPr/>
        </p:nvSpPr>
        <p:spPr>
          <a:xfrm>
            <a:off x="173520" y="4055400"/>
            <a:ext cx="2012387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SRF injector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TS4i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to maintain beam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quality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Rectangle 176"/>
          <p:cNvSpPr/>
          <p:nvPr/>
        </p:nvSpPr>
        <p:spPr>
          <a:xfrm>
            <a:off x="308520" y="3262320"/>
            <a:ext cx="108216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CW INJ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PlaceHolder 1"/>
          <p:cNvSpPr>
            <a:spLocks noGrp="1"/>
          </p:cNvSpPr>
          <p:nvPr>
            <p:ph type="title" idx="4294967295"/>
          </p:nvPr>
        </p:nvSpPr>
        <p:spPr>
          <a:xfrm>
            <a:off x="611280" y="712080"/>
            <a:ext cx="10956600" cy="375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2200" b="1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22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High Duty Cycle Upgrade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318827-EC1C-0364-FDAA-D3EA971A714E}"/>
              </a:ext>
            </a:extLst>
          </p:cNvPr>
          <p:cNvSpPr txBox="1"/>
          <p:nvPr/>
        </p:nvSpPr>
        <p:spPr>
          <a:xfrm>
            <a:off x="4432396" y="6489540"/>
            <a:ext cx="3341482" cy="32589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>
              <a:lnSpc>
                <a:spcPct val="112000"/>
              </a:lnSpc>
            </a:pPr>
            <a:r>
              <a:rPr lang="de-DE" sz="1200" b="1" dirty="0"/>
              <a:t>Slide </a:t>
            </a:r>
            <a:r>
              <a:rPr lang="de-DE" sz="1200" b="1" dirty="0" err="1"/>
              <a:t>prepared</a:t>
            </a:r>
            <a:r>
              <a:rPr lang="de-DE" sz="1200" b="1" dirty="0"/>
              <a:t> </a:t>
            </a:r>
            <a:r>
              <a:rPr lang="de-DE" sz="1200" b="1" dirty="0" err="1"/>
              <a:t>by</a:t>
            </a:r>
            <a:r>
              <a:rPr lang="de-DE" sz="1200" b="1" dirty="0"/>
              <a:t> J. Branlard/N. Walker/W. Decking (DESY)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8933BA-1445-1632-09E0-DC6FAB833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246" y="659368"/>
            <a:ext cx="3797851" cy="548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19B417-9B4C-A4D0-A21A-80985F19015F}"/>
              </a:ext>
            </a:extLst>
          </p:cNvPr>
          <p:cNvSpPr txBox="1"/>
          <p:nvPr/>
        </p:nvSpPr>
        <p:spPr>
          <a:xfrm>
            <a:off x="7455246" y="6145768"/>
            <a:ext cx="2302136" cy="31197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HDC FOS Report page 29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C4368-6E84-DBDA-10F0-37CC5346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(current) HDC Parameters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62163C-0E76-8B51-140E-35076F854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9" y="1482339"/>
            <a:ext cx="6050868" cy="4778612"/>
          </a:xfrm>
        </p:spPr>
        <p:txBody>
          <a:bodyPr>
            <a:normAutofit/>
          </a:bodyPr>
          <a:lstStyle/>
          <a:p>
            <a:r>
              <a:rPr lang="en-GB" dirty="0"/>
              <a:t>The HDC parameters published in the FOS Report are a consistent set based on the previous arguments</a:t>
            </a:r>
          </a:p>
          <a:p>
            <a:pPr lvl="1"/>
            <a:r>
              <a:rPr lang="en-GB" sz="1600" b="1" dirty="0"/>
              <a:t>But they remain just one example in a complex parameter space</a:t>
            </a:r>
          </a:p>
          <a:p>
            <a:r>
              <a:rPr lang="en-GB" dirty="0"/>
              <a:t>They contain risk</a:t>
            </a:r>
          </a:p>
          <a:p>
            <a:pPr lvl="1"/>
            <a:r>
              <a:rPr lang="en-GB" sz="1600" b="1" dirty="0"/>
              <a:t>Cryogenic plant / 2K </a:t>
            </a:r>
            <a:r>
              <a:rPr lang="en-GB" sz="1600" b="1" dirty="0" err="1"/>
              <a:t>dyn</a:t>
            </a:r>
            <a:r>
              <a:rPr lang="en-GB" sz="1600" b="1" dirty="0"/>
              <a:t>. heat load in L3x</a:t>
            </a:r>
          </a:p>
          <a:p>
            <a:pPr lvl="1"/>
            <a:r>
              <a:rPr lang="en-GB" sz="1600" b="1" dirty="0"/>
              <a:t>Challenging RF Amplifier spec. (efficiency / margin)</a:t>
            </a:r>
          </a:p>
          <a:p>
            <a:pPr lvl="1"/>
            <a:r>
              <a:rPr lang="en-GB" sz="1600" b="1" dirty="0"/>
              <a:t>CW module performance</a:t>
            </a:r>
          </a:p>
          <a:p>
            <a:pPr lvl="1"/>
            <a:r>
              <a:rPr lang="en-GB" sz="1600" b="1" dirty="0">
                <a:solidFill>
                  <a:schemeClr val="tx2"/>
                </a:solidFill>
              </a:rPr>
              <a:t>(Photoinjector performance –not discussed here)</a:t>
            </a:r>
          </a:p>
          <a:p>
            <a:pPr lvl="1"/>
            <a:r>
              <a:rPr lang="en-GB" sz="1600" b="1" dirty="0"/>
              <a:t>CW 8 GeV AC power (</a:t>
            </a:r>
            <a:r>
              <a:rPr lang="en-GB" sz="1600" b="1" dirty="0" err="1"/>
              <a:t>RF+Cryo</a:t>
            </a:r>
            <a:r>
              <a:rPr lang="en-GB" sz="1600" b="1" dirty="0"/>
              <a:t> ~12 MW)</a:t>
            </a:r>
            <a:endParaRPr lang="en-GB" dirty="0"/>
          </a:p>
          <a:p>
            <a:r>
              <a:rPr lang="en-GB" dirty="0"/>
              <a:t>Going forward, we have a draft R&amp;D plan to assess these risks</a:t>
            </a:r>
          </a:p>
        </p:txBody>
      </p:sp>
    </p:spTree>
    <p:extLst>
      <p:ext uri="{BB962C8B-B14F-4D97-AF65-F5344CB8AC3E}">
        <p14:creationId xmlns:p14="http://schemas.microsoft.com/office/powerpoint/2010/main" val="139373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72470-2CDF-FE0B-F50C-2A211B77A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Advantages and </a:t>
            </a:r>
            <a:r>
              <a:rPr lang="de-DE" dirty="0" err="1"/>
              <a:t>disadvantages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HDC-mode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7EC3C-E43F-78A0-51C5-0158CF219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 dirty="0"/>
              <a:t>Advantages</a:t>
            </a:r>
            <a:endParaRPr lang="de-DE" b="1" dirty="0"/>
          </a:p>
          <a:p>
            <a:r>
              <a:rPr lang="de-DE" dirty="0" err="1"/>
              <a:t>Possibility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tune </a:t>
            </a:r>
            <a:r>
              <a:rPr lang="de-DE" dirty="0" err="1"/>
              <a:t>duty-cycle</a:t>
            </a:r>
            <a:r>
              <a:rPr lang="de-DE" dirty="0"/>
              <a:t> </a:t>
            </a:r>
            <a:r>
              <a:rPr lang="de-DE" dirty="0" err="1"/>
              <a:t>factor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10 </a:t>
            </a:r>
            <a:r>
              <a:rPr lang="de-DE" dirty="0" err="1"/>
              <a:t>to</a:t>
            </a:r>
            <a:r>
              <a:rPr lang="de-DE" dirty="0"/>
              <a:t> 100%,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consequent</a:t>
            </a:r>
            <a:r>
              <a:rPr lang="de-DE" dirty="0"/>
              <a:t> </a:t>
            </a:r>
            <a:r>
              <a:rPr lang="de-DE" dirty="0" err="1"/>
              <a:t>adjustment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energy</a:t>
            </a:r>
            <a:endParaRPr lang="de-DE" dirty="0"/>
          </a:p>
          <a:p>
            <a:r>
              <a:rPr lang="de-DE" dirty="0"/>
              <a:t>Ability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reach</a:t>
            </a:r>
            <a:r>
              <a:rPr lang="de-DE" dirty="0"/>
              <a:t> high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energies</a:t>
            </a:r>
            <a:r>
              <a:rPr lang="de-DE" dirty="0"/>
              <a:t>, </a:t>
            </a:r>
            <a:r>
              <a:rPr lang="de-DE" dirty="0" err="1"/>
              <a:t>while</a:t>
            </a:r>
            <a:r>
              <a:rPr lang="de-DE" dirty="0"/>
              <a:t> still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deliver</a:t>
            </a:r>
            <a:r>
              <a:rPr lang="de-DE" dirty="0"/>
              <a:t> 10</a:t>
            </a:r>
            <a:r>
              <a:rPr lang="de-DE" baseline="30000" dirty="0"/>
              <a:t>5</a:t>
            </a:r>
            <a:r>
              <a:rPr lang="de-DE" dirty="0"/>
              <a:t>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bunches</a:t>
            </a:r>
            <a:r>
              <a:rPr lang="de-DE" dirty="0"/>
              <a:t> per </a:t>
            </a:r>
            <a:r>
              <a:rPr lang="de-DE" dirty="0" err="1"/>
              <a:t>second</a:t>
            </a:r>
            <a:endParaRPr lang="de-DE" dirty="0"/>
          </a:p>
          <a:p>
            <a:r>
              <a:rPr lang="de-DE" dirty="0" err="1"/>
              <a:t>Spreading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100 </a:t>
            </a:r>
            <a:r>
              <a:rPr lang="de-DE" dirty="0" err="1"/>
              <a:t>ms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delivery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10.000 </a:t>
            </a:r>
            <a:r>
              <a:rPr lang="de-DE" dirty="0" err="1"/>
              <a:t>pulses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10 </a:t>
            </a:r>
            <a:r>
              <a:rPr lang="de-DE" dirty="0" err="1"/>
              <a:t>instruments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pulse rate </a:t>
            </a:r>
            <a:r>
              <a:rPr lang="de-DE" dirty="0" err="1"/>
              <a:t>of</a:t>
            </a:r>
            <a:r>
              <a:rPr lang="de-DE" dirty="0"/>
              <a:t> 100 kHz </a:t>
            </a:r>
            <a:r>
              <a:rPr lang="de-DE" dirty="0" err="1"/>
              <a:t>becomes</a:t>
            </a:r>
            <a:r>
              <a:rPr lang="de-DE" dirty="0"/>
              <a:t> possible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this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matches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delivery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patterns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request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European XFEL and </a:t>
            </a:r>
            <a:r>
              <a:rPr lang="de-DE" dirty="0" err="1">
                <a:sym typeface="Wingdings" panose="05000000000000000000" pitchFamily="2" charset="2"/>
              </a:rPr>
              <a:t>proposed</a:t>
            </a:r>
            <a:r>
              <a:rPr lang="de-DE" dirty="0">
                <a:sym typeface="Wingdings" panose="05000000000000000000" pitchFamily="2" charset="2"/>
              </a:rPr>
              <a:t> at </a:t>
            </a:r>
            <a:r>
              <a:rPr lang="de-DE" dirty="0" err="1">
                <a:sym typeface="Wingdings" panose="05000000000000000000" pitchFamily="2" charset="2"/>
              </a:rPr>
              <a:t>other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i="1" dirty="0" err="1">
                <a:sym typeface="Wingdings" panose="05000000000000000000" pitchFamily="2" charset="2"/>
              </a:rPr>
              <a:t>cw</a:t>
            </a:r>
            <a:r>
              <a:rPr lang="de-DE" dirty="0">
                <a:sym typeface="Wingdings" panose="05000000000000000000" pitchFamily="2" charset="2"/>
              </a:rPr>
              <a:t>-mode </a:t>
            </a:r>
            <a:r>
              <a:rPr lang="de-DE" dirty="0" err="1">
                <a:sym typeface="Wingdings" panose="05000000000000000000" pitchFamily="2" charset="2"/>
              </a:rPr>
              <a:t>facilities</a:t>
            </a:r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F39200"/>
              </a:buClr>
              <a:buSzTx/>
              <a:buFontTx/>
              <a:buNone/>
              <a:tabLst/>
              <a:defRPr/>
            </a:pPr>
            <a:r>
              <a:rPr lang="de-DE" sz="2400" b="1" dirty="0" err="1">
                <a:solidFill>
                  <a:srgbClr val="000000"/>
                </a:solidFill>
                <a:latin typeface="Arial"/>
              </a:rPr>
              <a:t>Disa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dvantages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Still a non-</a:t>
            </a:r>
            <a:r>
              <a:rPr lang="de-DE" dirty="0" err="1">
                <a:sym typeface="Wingdings" panose="05000000000000000000" pitchFamily="2" charset="2"/>
              </a:rPr>
              <a:t>continuous</a:t>
            </a:r>
            <a:r>
              <a:rPr lang="de-DE" dirty="0">
                <a:sym typeface="Wingdings" panose="05000000000000000000" pitchFamily="2" charset="2"/>
              </a:rPr>
              <a:t> burst-mode like </a:t>
            </a:r>
            <a:r>
              <a:rPr lang="de-DE" dirty="0" err="1">
                <a:sym typeface="Wingdings" panose="05000000000000000000" pitchFamily="2" charset="2"/>
              </a:rPr>
              <a:t>operation</a:t>
            </a:r>
            <a:r>
              <a:rPr lang="de-DE" dirty="0">
                <a:sym typeface="Wingdings" panose="05000000000000000000" pitchFamily="2" charset="2"/>
              </a:rPr>
              <a:t>  </a:t>
            </a:r>
            <a:r>
              <a:rPr lang="de-DE" dirty="0" err="1">
                <a:sym typeface="Wingdings" panose="05000000000000000000" pitchFamily="2" charset="2"/>
              </a:rPr>
              <a:t>stability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fatigue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issues</a:t>
            </a:r>
            <a:r>
              <a:rPr lang="de-DE" dirty="0">
                <a:sym typeface="Wingdings" panose="05000000000000000000" pitchFamily="2" charset="2"/>
              </a:rPr>
              <a:t> ?</a:t>
            </a:r>
          </a:p>
          <a:p>
            <a:r>
              <a:rPr lang="de-DE" dirty="0"/>
              <a:t>Can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really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large </a:t>
            </a:r>
            <a:r>
              <a:rPr lang="de-DE" dirty="0" err="1"/>
              <a:t>tunability</a:t>
            </a:r>
            <a:r>
              <a:rPr lang="de-DE" dirty="0"/>
              <a:t> ?</a:t>
            </a:r>
          </a:p>
          <a:p>
            <a:r>
              <a:rPr lang="de-DE" dirty="0" err="1"/>
              <a:t>Possibility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defining</a:t>
            </a:r>
            <a:r>
              <a:rPr lang="de-DE" dirty="0"/>
              <a:t> beam </a:t>
            </a:r>
            <a:r>
              <a:rPr lang="de-DE" dirty="0" err="1"/>
              <a:t>properties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individual </a:t>
            </a:r>
            <a:r>
              <a:rPr lang="de-DE" dirty="0" err="1"/>
              <a:t>instruments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reduced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652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5CF0A-B935-FF6D-838A-33EF750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DESY </a:t>
            </a:r>
            <a:r>
              <a:rPr lang="de-DE" dirty="0" err="1"/>
              <a:t>engaged</a:t>
            </a:r>
            <a:r>
              <a:rPr lang="de-DE" dirty="0"/>
              <a:t> in R&amp;D </a:t>
            </a:r>
            <a:r>
              <a:rPr lang="de-DE" dirty="0" err="1"/>
              <a:t>programme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 HDC </a:t>
            </a:r>
            <a:r>
              <a:rPr lang="de-DE" dirty="0" err="1"/>
              <a:t>proposal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37801-C8BA-1A21-0672-21D08DDEB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2"/>
            <a:ext cx="5192711" cy="2388046"/>
          </a:xfrm>
        </p:spPr>
        <p:txBody>
          <a:bodyPr/>
          <a:lstStyle/>
          <a:p>
            <a:r>
              <a:rPr lang="de-DE" dirty="0" err="1"/>
              <a:t>Started</a:t>
            </a:r>
            <a:r>
              <a:rPr lang="de-DE" dirty="0"/>
              <a:t> in 2022</a:t>
            </a:r>
          </a:p>
          <a:p>
            <a:r>
              <a:rPr lang="de-DE" dirty="0" err="1"/>
              <a:t>Organized</a:t>
            </a:r>
            <a:r>
              <a:rPr lang="de-DE" dirty="0"/>
              <a:t> in 7 </a:t>
            </a:r>
            <a:r>
              <a:rPr lang="de-DE" dirty="0" err="1"/>
              <a:t>technical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groups</a:t>
            </a:r>
            <a:endParaRPr lang="de-DE" dirty="0"/>
          </a:p>
          <a:p>
            <a:r>
              <a:rPr lang="de-DE" dirty="0"/>
              <a:t>Experimental </a:t>
            </a:r>
            <a:r>
              <a:rPr lang="de-DE" dirty="0" err="1"/>
              <a:t>work</a:t>
            </a:r>
            <a:r>
              <a:rPr lang="de-DE" dirty="0"/>
              <a:t> at 6 </a:t>
            </a:r>
            <a:r>
              <a:rPr lang="de-DE" dirty="0" err="1"/>
              <a:t>test</a:t>
            </a:r>
            <a:r>
              <a:rPr lang="de-DE" dirty="0"/>
              <a:t> stands</a:t>
            </a:r>
          </a:p>
          <a:p>
            <a:r>
              <a:rPr lang="de-DE" dirty="0"/>
              <a:t>Regular </a:t>
            </a:r>
            <a:r>
              <a:rPr lang="de-DE" dirty="0" err="1"/>
              <a:t>meetings</a:t>
            </a:r>
            <a:r>
              <a:rPr lang="de-DE" dirty="0"/>
              <a:t> and 6 </a:t>
            </a:r>
            <a:r>
              <a:rPr lang="de-DE" dirty="0" err="1"/>
              <a:t>workshops</a:t>
            </a:r>
            <a:endParaRPr lang="de-DE" dirty="0"/>
          </a:p>
          <a:p>
            <a:r>
              <a:rPr lang="de-DE" dirty="0" err="1"/>
              <a:t>Leading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FOS </a:t>
            </a:r>
            <a:r>
              <a:rPr lang="de-DE" dirty="0" err="1"/>
              <a:t>report</a:t>
            </a:r>
            <a:endParaRPr lang="de-DE" dirty="0"/>
          </a:p>
          <a:p>
            <a:pPr lvl="1"/>
            <a:r>
              <a:rPr lang="de-DE" dirty="0"/>
              <a:t>FOS </a:t>
            </a:r>
            <a:r>
              <a:rPr lang="de-DE" dirty="0" err="1"/>
              <a:t>is</a:t>
            </a:r>
            <a:r>
              <a:rPr lang="de-DE" dirty="0"/>
              <a:t> not a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proposal</a:t>
            </a:r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95EA2F-438F-319E-8C89-B71A45E212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4170" y="1855631"/>
            <a:ext cx="2919077" cy="4181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AF71BB-74CB-70EB-26FC-A8838F894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4276" y="1864099"/>
            <a:ext cx="3116209" cy="4181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C55234-FE82-D5F5-53F7-BD61373095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908" y="4107052"/>
            <a:ext cx="4493233" cy="190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2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0DC4-3519-C7D3-6DDE-018B56147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Groups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B70F7-6778-DE33-AC07-34114A551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9" y="1202692"/>
            <a:ext cx="10944224" cy="4452615"/>
          </a:xfrm>
        </p:spPr>
        <p:txBody>
          <a:bodyPr/>
          <a:lstStyle/>
          <a:p>
            <a:pPr>
              <a:spcBef>
                <a:spcPts val="600"/>
              </a:spcBef>
              <a:buFont typeface="+mj-lt"/>
              <a:buAutoNum type="arabicPeriod" startAt="2"/>
            </a:pPr>
            <a:r>
              <a:rPr lang="en-US" sz="1600" dirty="0"/>
              <a:t>General scope and top level parameters (</a:t>
            </a:r>
            <a:r>
              <a:rPr lang="en-US" sz="1600" dirty="0" err="1"/>
              <a:t>Winni</a:t>
            </a:r>
            <a:r>
              <a:rPr lang="en-US" sz="1600" dirty="0"/>
              <a:t> Decking, Nick Walker)</a:t>
            </a:r>
          </a:p>
          <a:p>
            <a:pPr marL="357187" lvl="1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7030A0"/>
                </a:solidFill>
              </a:rPr>
              <a:t>Develop parameters and scope from basic scaling laws</a:t>
            </a:r>
          </a:p>
          <a:p>
            <a:pPr>
              <a:spcBef>
                <a:spcPts val="600"/>
              </a:spcBef>
              <a:buFont typeface="+mj-lt"/>
              <a:buAutoNum type="arabicPeriod" startAt="2"/>
            </a:pPr>
            <a:r>
              <a:rPr lang="en-US" sz="1600" dirty="0"/>
              <a:t>Cryogenic solutions (Tobias </a:t>
            </a:r>
            <a:r>
              <a:rPr lang="en-US" sz="1600" dirty="0" err="1"/>
              <a:t>Schnautz</a:t>
            </a:r>
            <a:r>
              <a:rPr lang="en-US" sz="1600" dirty="0"/>
              <a:t>, Kay </a:t>
            </a:r>
            <a:r>
              <a:rPr lang="en-US" sz="1600" dirty="0" err="1"/>
              <a:t>Jensch</a:t>
            </a:r>
            <a:r>
              <a:rPr lang="en-US" sz="1600" dirty="0"/>
              <a:t>) </a:t>
            </a:r>
          </a:p>
          <a:p>
            <a:pPr marL="357187" lvl="1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002060"/>
                </a:solidFill>
              </a:rPr>
              <a:t>How to cope with the increased heat load</a:t>
            </a:r>
          </a:p>
          <a:p>
            <a:pPr>
              <a:spcBef>
                <a:spcPts val="600"/>
              </a:spcBef>
              <a:buFont typeface="+mj-lt"/>
              <a:buAutoNum type="arabicPeriod" startAt="2"/>
            </a:pPr>
            <a:r>
              <a:rPr lang="en-US" sz="1600" dirty="0"/>
              <a:t>CW-optimized 1.3 GHz modules (Serena </a:t>
            </a:r>
            <a:r>
              <a:rPr lang="en-US" sz="1600" dirty="0" err="1"/>
              <a:t>Barbanotti</a:t>
            </a:r>
            <a:r>
              <a:rPr lang="en-US" sz="1600" dirty="0"/>
              <a:t>, Lea </a:t>
            </a:r>
            <a:r>
              <a:rPr lang="en-US" sz="1600" dirty="0" err="1"/>
              <a:t>Steder</a:t>
            </a:r>
            <a:r>
              <a:rPr lang="en-US" sz="1600" dirty="0"/>
              <a:t>, Detlef Reschke)</a:t>
            </a:r>
          </a:p>
          <a:p>
            <a:pPr marL="357187" lvl="1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0070C0"/>
                </a:solidFill>
              </a:rPr>
              <a:t>How to build a CW optimized cryo-module &amp; how to modify the existing power couplers</a:t>
            </a:r>
          </a:p>
          <a:p>
            <a:pPr>
              <a:spcBef>
                <a:spcPts val="600"/>
              </a:spcBef>
              <a:buFont typeface="+mj-lt"/>
              <a:buAutoNum type="arabicPeriod" startAt="2"/>
            </a:pPr>
            <a:r>
              <a:rPr lang="en-US" sz="1600" dirty="0"/>
              <a:t>RF solutions (Christian Schmidt, Hans-Joerg </a:t>
            </a:r>
            <a:r>
              <a:rPr lang="en-US" sz="1600" dirty="0" err="1"/>
              <a:t>Eckoldt</a:t>
            </a:r>
            <a:r>
              <a:rPr lang="en-US" sz="1600" dirty="0"/>
              <a:t>, Julien </a:t>
            </a:r>
            <a:r>
              <a:rPr lang="en-US" sz="1600" dirty="0" err="1"/>
              <a:t>Branlard</a:t>
            </a:r>
            <a:r>
              <a:rPr lang="en-US" sz="1600" dirty="0"/>
              <a:t>, Michael </a:t>
            </a:r>
            <a:r>
              <a:rPr lang="en-US" sz="1600" dirty="0" err="1"/>
              <a:t>Bousonville</a:t>
            </a:r>
            <a:r>
              <a:rPr lang="en-US" sz="1600" dirty="0"/>
              <a:t>)</a:t>
            </a:r>
          </a:p>
          <a:p>
            <a:pPr marL="357187" lvl="1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00B050"/>
                </a:solidFill>
              </a:rPr>
              <a:t>How to build an RF system capable of CW and pulsed mode into the existing tunnel</a:t>
            </a:r>
          </a:p>
          <a:p>
            <a:pPr>
              <a:spcBef>
                <a:spcPts val="600"/>
              </a:spcBef>
              <a:buFont typeface="+mj-lt"/>
              <a:buAutoNum type="arabicPeriod" startAt="2"/>
            </a:pPr>
            <a:r>
              <a:rPr lang="en-US" sz="1600" dirty="0"/>
              <a:t>CW Photoinjector (Dmitry </a:t>
            </a:r>
            <a:r>
              <a:rPr lang="en-US" sz="1600" dirty="0" err="1"/>
              <a:t>Bazyl</a:t>
            </a:r>
            <a:r>
              <a:rPr lang="en-US" sz="1600" dirty="0"/>
              <a:t>, Mikhail Krasilnikov, Elmar Vogel)</a:t>
            </a:r>
          </a:p>
          <a:p>
            <a:pPr marL="357187" lvl="1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FFC000"/>
                </a:solidFill>
              </a:rPr>
              <a:t>How to develop a CW injector with sufficient beam quality and beam current</a:t>
            </a:r>
          </a:p>
          <a:p>
            <a:pPr>
              <a:spcBef>
                <a:spcPts val="600"/>
              </a:spcBef>
              <a:buFont typeface="+mj-lt"/>
              <a:buAutoNum type="arabicPeriod" startAt="2"/>
            </a:pPr>
            <a:r>
              <a:rPr lang="en-US" sz="1600" dirty="0"/>
              <a:t>Timing and Controls (Lars Froehlich, Tim </a:t>
            </a:r>
            <a:r>
              <a:rPr lang="en-US" sz="1600" dirty="0" err="1"/>
              <a:t>Wilksen</a:t>
            </a:r>
            <a:r>
              <a:rPr lang="en-US" sz="1600" dirty="0"/>
              <a:t>)</a:t>
            </a:r>
          </a:p>
          <a:p>
            <a:pPr marL="357187" lvl="1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FF0000"/>
                </a:solidFill>
              </a:rPr>
              <a:t>How to deal with a continuous and increased data stream</a:t>
            </a:r>
          </a:p>
          <a:p>
            <a:pPr>
              <a:spcBef>
                <a:spcPts val="600"/>
              </a:spcBef>
              <a:buFont typeface="+mj-lt"/>
              <a:buAutoNum type="arabicPeriod" startAt="2"/>
            </a:pPr>
            <a:r>
              <a:rPr lang="en-US" sz="1600" dirty="0"/>
              <a:t>Diagnostics and Feedbacks (Marie Kristin </a:t>
            </a:r>
            <a:r>
              <a:rPr lang="en-US" sz="1600" dirty="0" err="1"/>
              <a:t>Czwalinna</a:t>
            </a:r>
            <a:r>
              <a:rPr lang="en-US" sz="1600" dirty="0"/>
              <a:t>, Dirk </a:t>
            </a:r>
            <a:r>
              <a:rPr lang="en-US" sz="1600" dirty="0" err="1"/>
              <a:t>Lipka</a:t>
            </a:r>
            <a:r>
              <a:rPr lang="en-US" sz="1600" dirty="0"/>
              <a:t>)</a:t>
            </a:r>
          </a:p>
          <a:p>
            <a:pPr marL="357187" lvl="1" indent="0">
              <a:spcBef>
                <a:spcPts val="600"/>
              </a:spcBef>
              <a:buNone/>
            </a:pPr>
            <a:r>
              <a:rPr lang="en-US" sz="1600" dirty="0">
                <a:solidFill>
                  <a:srgbClr val="C00000"/>
                </a:solidFill>
              </a:rPr>
              <a:t>Identify challenges and chances coming with the increased duty cycle</a:t>
            </a:r>
          </a:p>
        </p:txBody>
      </p:sp>
    </p:spTree>
    <p:extLst>
      <p:ext uri="{BB962C8B-B14F-4D97-AF65-F5344CB8AC3E}">
        <p14:creationId xmlns:p14="http://schemas.microsoft.com/office/powerpoint/2010/main" val="32891700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B3D0B-D3DA-2176-2B87-B479A4BCB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Follow-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HDC-colloquium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7E0DE-A9B4-39FA-2103-4B8289A1C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HDC-colloquium on Jun 02, 2026</a:t>
            </a:r>
          </a:p>
          <a:p>
            <a:pPr lvl="1"/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Organized to disseminate information about the R&amp;D work performed at DESY over last 4 years to study the technical implementation, details and options for the modification of the accelerator layout in order to enable a HDC-mode of operation.</a:t>
            </a:r>
            <a:endParaRPr lang="de-DE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/>
            <a:r>
              <a:rPr lang="de-DE" dirty="0"/>
              <a:t>Broad </a:t>
            </a:r>
            <a:r>
              <a:rPr lang="de-DE" dirty="0" err="1"/>
              <a:t>discussion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properties</a:t>
            </a:r>
            <a:r>
              <a:rPr lang="de-DE" dirty="0"/>
              <a:t> and </a:t>
            </a:r>
            <a:r>
              <a:rPr lang="de-DE" dirty="0" err="1"/>
              <a:t>limitations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HDC-mode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.</a:t>
            </a:r>
          </a:p>
          <a:p>
            <a:r>
              <a:rPr lang="de-DE" dirty="0"/>
              <a:t>Follow-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meeting</a:t>
            </a:r>
            <a:r>
              <a:rPr lang="de-DE" dirty="0"/>
              <a:t> on Jun 16, 2026</a:t>
            </a:r>
          </a:p>
          <a:p>
            <a:pPr lvl="1"/>
            <a:r>
              <a:rPr lang="de-DE" dirty="0" err="1"/>
              <a:t>Discussion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issues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‚</a:t>
            </a:r>
            <a:r>
              <a:rPr lang="de-DE" dirty="0" err="1"/>
              <a:t>critical</a:t>
            </a:r>
            <a:r>
              <a:rPr lang="de-DE" dirty="0"/>
              <a:t>‘ </a:t>
            </a:r>
            <a:r>
              <a:rPr lang="de-DE" dirty="0" err="1"/>
              <a:t>topics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HDC-mode</a:t>
            </a:r>
          </a:p>
          <a:p>
            <a:pPr lvl="2"/>
            <a:r>
              <a:rPr lang="de-DE" dirty="0"/>
              <a:t>Max. </a:t>
            </a:r>
            <a:r>
              <a:rPr lang="de-DE" dirty="0" err="1"/>
              <a:t>bunch</a:t>
            </a:r>
            <a:r>
              <a:rPr lang="de-DE" dirty="0"/>
              <a:t> </a:t>
            </a:r>
            <a:r>
              <a:rPr lang="de-DE" dirty="0" err="1"/>
              <a:t>charge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100 </a:t>
            </a:r>
            <a:r>
              <a:rPr lang="de-DE" dirty="0" err="1"/>
              <a:t>pC</a:t>
            </a:r>
            <a:r>
              <a:rPr lang="de-DE" dirty="0"/>
              <a:t> (beam </a:t>
            </a:r>
            <a:r>
              <a:rPr lang="de-DE" dirty="0" err="1"/>
              <a:t>current</a:t>
            </a:r>
            <a:r>
              <a:rPr lang="de-DE" dirty="0"/>
              <a:t> 100 µA)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expectation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smaller</a:t>
            </a:r>
            <a:r>
              <a:rPr lang="de-DE" dirty="0">
                <a:sym typeface="Wingdings" panose="05000000000000000000" pitchFamily="2" charset="2"/>
              </a:rPr>
              <a:t> x-</a:t>
            </a:r>
            <a:r>
              <a:rPr lang="de-DE" dirty="0" err="1">
                <a:sym typeface="Wingdings" panose="05000000000000000000" pitchFamily="2" charset="2"/>
              </a:rPr>
              <a:t>ray</a:t>
            </a:r>
            <a:r>
              <a:rPr lang="de-DE" dirty="0">
                <a:sym typeface="Wingdings" panose="05000000000000000000" pitchFamily="2" charset="2"/>
              </a:rPr>
              <a:t> pulse </a:t>
            </a:r>
            <a:r>
              <a:rPr lang="de-DE" dirty="0" err="1">
                <a:sym typeface="Wingdings" panose="05000000000000000000" pitchFamily="2" charset="2"/>
              </a:rPr>
              <a:t>energies</a:t>
            </a:r>
            <a:endParaRPr lang="de-DE" dirty="0">
              <a:sym typeface="Wingdings" panose="05000000000000000000" pitchFamily="2" charset="2"/>
            </a:endParaRPr>
          </a:p>
          <a:p>
            <a:pPr lvl="2"/>
            <a:r>
              <a:rPr lang="de-DE" dirty="0"/>
              <a:t>1 Hz </a:t>
            </a:r>
            <a:r>
              <a:rPr lang="de-DE" dirty="0" err="1"/>
              <a:t>operation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instabilities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difficult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setting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tuning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feedback</a:t>
            </a:r>
            <a:endParaRPr lang="de-DE" dirty="0">
              <a:sym typeface="Wingdings" panose="05000000000000000000" pitchFamily="2" charset="2"/>
            </a:endParaRPr>
          </a:p>
          <a:p>
            <a:pPr lvl="2"/>
            <a:r>
              <a:rPr lang="de-DE" dirty="0">
                <a:sym typeface="Wingdings" panose="05000000000000000000" pitchFamily="2" charset="2"/>
              </a:rPr>
              <a:t>Keeping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full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flexibility</a:t>
            </a:r>
            <a:r>
              <a:rPr lang="de-DE" dirty="0">
                <a:sym typeface="Wingdings" panose="05000000000000000000" pitchFamily="2" charset="2"/>
              </a:rPr>
              <a:t> in </a:t>
            </a:r>
            <a:r>
              <a:rPr lang="de-DE" dirty="0" err="1">
                <a:sym typeface="Wingdings" panose="05000000000000000000" pitchFamily="2" charset="2"/>
              </a:rPr>
              <a:t>duty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cycle</a:t>
            </a:r>
            <a:r>
              <a:rPr lang="de-DE" dirty="0">
                <a:sym typeface="Wingdings" panose="05000000000000000000" pitchFamily="2" charset="2"/>
              </a:rPr>
              <a:t> (10 – 100%)  </a:t>
            </a:r>
            <a:r>
              <a:rPr lang="de-DE" dirty="0" err="1">
                <a:sym typeface="Wingdings" panose="05000000000000000000" pitchFamily="2" charset="2"/>
              </a:rPr>
              <a:t>technology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impact</a:t>
            </a:r>
            <a:r>
              <a:rPr lang="de-DE" dirty="0">
                <a:sym typeface="Wingdings" panose="05000000000000000000" pitchFamily="2" charset="2"/>
              </a:rPr>
              <a:t> &amp; </a:t>
            </a:r>
            <a:r>
              <a:rPr lang="de-DE" dirty="0" err="1">
                <a:sym typeface="Wingdings" panose="05000000000000000000" pitchFamily="2" charset="2"/>
              </a:rPr>
              <a:t>boundaries</a:t>
            </a:r>
            <a:r>
              <a:rPr lang="de-DE" dirty="0">
                <a:sym typeface="Wingdings" panose="05000000000000000000" pitchFamily="2" charset="2"/>
              </a:rPr>
              <a:t>; </a:t>
            </a:r>
            <a:r>
              <a:rPr lang="de-DE" dirty="0" err="1">
                <a:sym typeface="Wingdings" panose="05000000000000000000" pitchFamily="2" charset="2"/>
              </a:rPr>
              <a:t>tuning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range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FELs</a:t>
            </a:r>
            <a:r>
              <a:rPr lang="de-DE" dirty="0"/>
              <a:t> </a:t>
            </a:r>
          </a:p>
          <a:p>
            <a:pPr lvl="2"/>
            <a:r>
              <a:rPr lang="de-DE" dirty="0"/>
              <a:t>Keeping ‚burst-mode‘ </a:t>
            </a:r>
            <a:r>
              <a:rPr lang="de-DE" dirty="0" err="1"/>
              <a:t>option</a:t>
            </a:r>
            <a:endParaRPr lang="de-DE" dirty="0"/>
          </a:p>
          <a:p>
            <a:pPr lvl="1"/>
            <a:r>
              <a:rPr lang="de-DE" dirty="0"/>
              <a:t>Feedback </a:t>
            </a:r>
            <a:r>
              <a:rPr lang="de-DE" dirty="0" err="1"/>
              <a:t>to</a:t>
            </a:r>
            <a:r>
              <a:rPr lang="de-DE" dirty="0"/>
              <a:t> HDC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options</a:t>
            </a:r>
            <a:endParaRPr lang="de-DE" dirty="0"/>
          </a:p>
          <a:p>
            <a:pPr lvl="2"/>
            <a:r>
              <a:rPr lang="de-DE" dirty="0"/>
              <a:t>Impact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increasing</a:t>
            </a:r>
            <a:r>
              <a:rPr lang="de-DE" dirty="0"/>
              <a:t> beam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200-250 µA</a:t>
            </a:r>
          </a:p>
          <a:p>
            <a:pPr lvl="2"/>
            <a:r>
              <a:rPr lang="de-DE" dirty="0"/>
              <a:t>Impact </a:t>
            </a:r>
            <a:r>
              <a:rPr lang="de-DE" dirty="0" err="1"/>
              <a:t>of</a:t>
            </a:r>
            <a:r>
              <a:rPr lang="de-DE" dirty="0"/>
              <a:t> 10 Hz </a:t>
            </a:r>
            <a:r>
              <a:rPr lang="de-DE" dirty="0" err="1"/>
              <a:t>operation</a:t>
            </a:r>
            <a:endParaRPr lang="de-DE" dirty="0"/>
          </a:p>
          <a:p>
            <a:pPr lvl="2"/>
            <a:r>
              <a:rPr lang="de-DE" dirty="0"/>
              <a:t>Impact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narrowing</a:t>
            </a:r>
            <a:r>
              <a:rPr lang="de-DE" dirty="0"/>
              <a:t> down DC </a:t>
            </a:r>
            <a:r>
              <a:rPr lang="de-DE" dirty="0" err="1"/>
              <a:t>tuning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10-20% (</a:t>
            </a:r>
            <a:r>
              <a:rPr lang="de-DE" dirty="0" err="1"/>
              <a:t>corresponding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14-16 </a:t>
            </a:r>
            <a:r>
              <a:rPr lang="de-DE" dirty="0" err="1"/>
              <a:t>GeV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5013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1ED42-8019-91C2-EF32-B13C33786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Extending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burst-mode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4A526-8CEA-757B-7541-DE3DC3BBB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5286023" cy="4490911"/>
          </a:xfrm>
        </p:spPr>
        <p:txBody>
          <a:bodyPr/>
          <a:lstStyle/>
          <a:p>
            <a:r>
              <a:rPr lang="de-DE" dirty="0"/>
              <a:t>An alternative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extend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burst-mode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operation</a:t>
            </a:r>
            <a:endParaRPr lang="de-DE" dirty="0"/>
          </a:p>
          <a:p>
            <a:pPr lvl="1"/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bursts</a:t>
            </a:r>
            <a:r>
              <a:rPr lang="de-DE" dirty="0"/>
              <a:t> (</a:t>
            </a:r>
            <a:r>
              <a:rPr lang="de-DE" dirty="0" err="1"/>
              <a:t>few</a:t>
            </a:r>
            <a:r>
              <a:rPr lang="de-DE" dirty="0"/>
              <a:t> </a:t>
            </a:r>
            <a:r>
              <a:rPr lang="de-DE" dirty="0" err="1"/>
              <a:t>ms</a:t>
            </a:r>
            <a:r>
              <a:rPr lang="de-DE" dirty="0"/>
              <a:t> ?)</a:t>
            </a:r>
          </a:p>
          <a:p>
            <a:pPr lvl="1"/>
            <a:r>
              <a:rPr lang="de-DE" dirty="0"/>
              <a:t>Higher </a:t>
            </a:r>
            <a:r>
              <a:rPr lang="de-DE" dirty="0" err="1"/>
              <a:t>rep</a:t>
            </a:r>
            <a:r>
              <a:rPr lang="de-DE" dirty="0"/>
              <a:t> rate (9 MHz)</a:t>
            </a:r>
          </a:p>
          <a:p>
            <a:pPr lvl="1"/>
            <a:r>
              <a:rPr lang="de-DE" dirty="0"/>
              <a:t>Higher </a:t>
            </a:r>
            <a:r>
              <a:rPr lang="de-DE" dirty="0" err="1"/>
              <a:t>electron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(20 </a:t>
            </a:r>
            <a:r>
              <a:rPr lang="de-DE" dirty="0" err="1"/>
              <a:t>GeV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…</a:t>
            </a:r>
          </a:p>
          <a:p>
            <a:pPr lvl="1"/>
            <a:endParaRPr lang="de-DE" dirty="0"/>
          </a:p>
          <a:p>
            <a:r>
              <a:rPr lang="de-DE" dirty="0"/>
              <a:t>Not </a:t>
            </a:r>
            <a:r>
              <a:rPr lang="de-DE" dirty="0" err="1"/>
              <a:t>yet</a:t>
            </a:r>
            <a:r>
              <a:rPr lang="de-DE" dirty="0"/>
              <a:t> </a:t>
            </a:r>
            <a:r>
              <a:rPr lang="de-DE" dirty="0" err="1"/>
              <a:t>worked</a:t>
            </a:r>
            <a:r>
              <a:rPr lang="de-DE" dirty="0"/>
              <a:t> upon (due </a:t>
            </a:r>
            <a:r>
              <a:rPr lang="de-DE" dirty="0" err="1"/>
              <a:t>to</a:t>
            </a:r>
            <a:r>
              <a:rPr lang="de-DE" dirty="0"/>
              <a:t> time/personal </a:t>
            </a:r>
            <a:r>
              <a:rPr lang="de-DE" dirty="0" err="1"/>
              <a:t>constraints</a:t>
            </a:r>
            <a:r>
              <a:rPr lang="de-DE" dirty="0"/>
              <a:t>)</a:t>
            </a:r>
          </a:p>
          <a:p>
            <a:r>
              <a:rPr lang="de-DE" dirty="0"/>
              <a:t>Rather an </a:t>
            </a:r>
            <a:r>
              <a:rPr lang="de-DE" dirty="0" err="1"/>
              <a:t>extension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accelerator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an upgrade ?</a:t>
            </a:r>
          </a:p>
        </p:txBody>
      </p:sp>
    </p:spTree>
    <p:extLst>
      <p:ext uri="{BB962C8B-B14F-4D97-AF65-F5344CB8AC3E}">
        <p14:creationId xmlns:p14="http://schemas.microsoft.com/office/powerpoint/2010/main" val="17663853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2D793-54AD-4804-BAD1-BFC1D0321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RF Burst Principal Limitations (at 17.5 GeV beam energy)</a:t>
            </a:r>
            <a:endParaRPr lang="de-DE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D1D9B6C-2524-411D-A9A6-B33CA8430281}"/>
              </a:ext>
            </a:extLst>
          </p:cNvPr>
          <p:cNvGraphicFramePr>
            <a:graphicFrameLocks noGrp="1"/>
          </p:cNvGraphicFramePr>
          <p:nvPr/>
        </p:nvGraphicFramePr>
        <p:xfrm>
          <a:off x="978740" y="1526092"/>
          <a:ext cx="9294811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541">
                  <a:extLst>
                    <a:ext uri="{9D8B030D-6E8A-4147-A177-3AD203B41FA5}">
                      <a16:colId xmlns:a16="http://schemas.microsoft.com/office/drawing/2014/main" val="2983391399"/>
                    </a:ext>
                  </a:extLst>
                </a:gridCol>
                <a:gridCol w="3137647">
                  <a:extLst>
                    <a:ext uri="{9D8B030D-6E8A-4147-A177-3AD203B41FA5}">
                      <a16:colId xmlns:a16="http://schemas.microsoft.com/office/drawing/2014/main" val="3578531740"/>
                    </a:ext>
                  </a:extLst>
                </a:gridCol>
                <a:gridCol w="4159623">
                  <a:extLst>
                    <a:ext uri="{9D8B030D-6E8A-4147-A177-3AD203B41FA5}">
                      <a16:colId xmlns:a16="http://schemas.microsoft.com/office/drawing/2014/main" val="20310356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Approx. beam duty cycle limit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Limiting HW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Way out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319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RF Gun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New RF Gun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847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1.5 %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Cryo</a:t>
                      </a:r>
                      <a:r>
                        <a:rPr lang="en-US" dirty="0"/>
                        <a:t> Plant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Operate 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(redundant) </a:t>
                      </a:r>
                      <a:r>
                        <a:rPr lang="en-US" dirty="0" err="1"/>
                        <a:t>cryo</a:t>
                      </a:r>
                      <a:r>
                        <a:rPr lang="en-US" dirty="0"/>
                        <a:t> plant string (+ 3 MW) + new cold box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531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1.8 %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Power RF System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New HPRF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6391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Cryo</a:t>
                      </a:r>
                      <a:r>
                        <a:rPr lang="en-US" dirty="0"/>
                        <a:t> Module (2 phase pipe)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New </a:t>
                      </a:r>
                      <a:r>
                        <a:rPr lang="en-US" dirty="0" err="1"/>
                        <a:t>Cryo</a:t>
                      </a:r>
                      <a:r>
                        <a:rPr lang="en-US" dirty="0"/>
                        <a:t> Modules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386923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DB2B3777-943D-42C9-8EDC-0C22D53B57AD}"/>
              </a:ext>
            </a:extLst>
          </p:cNvPr>
          <p:cNvSpPr txBox="1"/>
          <p:nvPr/>
        </p:nvSpPr>
        <p:spPr>
          <a:xfrm>
            <a:off x="611189" y="4356974"/>
            <a:ext cx="10505990" cy="914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69875" marR="0" lvl="0" indent="-269875" algn="l" defTabSz="4572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 approx. 1% duty cycle in the burst mode seems to be a reasonable limit for reliable and sustainable operation, with the new GUN5 we already increased from 0.6% to 0.8%</a:t>
            </a:r>
            <a:endParaRPr kumimoji="0" lang="de-DE" sz="18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3A860-A206-B53E-C982-C306491B16FB}"/>
              </a:ext>
            </a:extLst>
          </p:cNvPr>
          <p:cNvSpPr txBox="1"/>
          <p:nvPr/>
        </p:nvSpPr>
        <p:spPr>
          <a:xfrm>
            <a:off x="6315210" y="6449907"/>
            <a:ext cx="3341482" cy="32589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>
              <a:lnSpc>
                <a:spcPct val="112000"/>
              </a:lnSpc>
            </a:pPr>
            <a:r>
              <a:rPr lang="de-DE" sz="1200" b="1" dirty="0"/>
              <a:t>Slide </a:t>
            </a:r>
            <a:r>
              <a:rPr lang="de-DE" sz="1200" b="1" dirty="0" err="1"/>
              <a:t>prepared</a:t>
            </a:r>
            <a:r>
              <a:rPr lang="de-DE" sz="1200" b="1" dirty="0"/>
              <a:t> </a:t>
            </a:r>
            <a:r>
              <a:rPr lang="de-DE" sz="1200" b="1" dirty="0" err="1"/>
              <a:t>by</a:t>
            </a:r>
            <a:r>
              <a:rPr lang="de-DE" sz="1200" b="1" dirty="0"/>
              <a:t> W. Decking (DESY)</a:t>
            </a:r>
          </a:p>
        </p:txBody>
      </p:sp>
    </p:spTree>
    <p:extLst>
      <p:ext uri="{BB962C8B-B14F-4D97-AF65-F5344CB8AC3E}">
        <p14:creationId xmlns:p14="http://schemas.microsoft.com/office/powerpoint/2010/main" val="104077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91969-294F-C7D3-FCED-91A96FDB5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Preparation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upgrade </a:t>
            </a:r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2030</a:t>
            </a:r>
            <a:r>
              <a:rPr lang="de-DE" baseline="30000" dirty="0"/>
              <a:t>+</a:t>
            </a:r>
            <a:r>
              <a:rPr lang="de-DE" dirty="0"/>
              <a:t> </a:t>
            </a:r>
            <a:r>
              <a:rPr lang="de-DE" dirty="0" err="1"/>
              <a:t>Strategy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B8991-2937-D311-CA7A-7F6F1B9E9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European XFEL </a:t>
            </a:r>
            <a:r>
              <a:rPr lang="de-DE" dirty="0" err="1"/>
              <a:t>lauched</a:t>
            </a:r>
            <a:r>
              <a:rPr lang="de-DE" dirty="0"/>
              <a:t> in 2024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b="1" i="1" dirty="0"/>
              <a:t>2030</a:t>
            </a:r>
            <a:r>
              <a:rPr lang="de-DE" b="1" i="1" baseline="30000" dirty="0"/>
              <a:t>+</a:t>
            </a:r>
            <a:r>
              <a:rPr lang="de-DE" b="1" i="1" dirty="0"/>
              <a:t> </a:t>
            </a:r>
            <a:r>
              <a:rPr lang="de-DE" b="1" i="1" dirty="0" err="1"/>
              <a:t>Strategy</a:t>
            </a:r>
            <a:r>
              <a:rPr lang="de-DE" dirty="0"/>
              <a:t>. </a:t>
            </a:r>
          </a:p>
          <a:p>
            <a:r>
              <a:rPr lang="de-DE" dirty="0"/>
              <a:t>2-level </a:t>
            </a:r>
            <a:r>
              <a:rPr lang="de-DE" dirty="0" err="1"/>
              <a:t>strategy</a:t>
            </a:r>
            <a:r>
              <a:rPr lang="de-DE" dirty="0"/>
              <a:t>: </a:t>
            </a:r>
            <a:r>
              <a:rPr lang="de-DE" i="1" dirty="0" err="1"/>
              <a:t>Harvesting</a:t>
            </a:r>
            <a:r>
              <a:rPr lang="de-DE" i="1" dirty="0"/>
              <a:t> </a:t>
            </a:r>
            <a:r>
              <a:rPr lang="de-DE" i="1" dirty="0" err="1"/>
              <a:t>science</a:t>
            </a:r>
            <a:r>
              <a:rPr lang="de-DE" i="1" dirty="0"/>
              <a:t> and </a:t>
            </a:r>
            <a:r>
              <a:rPr lang="de-DE" b="1" i="1" dirty="0" err="1"/>
              <a:t>developing</a:t>
            </a:r>
            <a:r>
              <a:rPr lang="de-DE" b="1" i="1" dirty="0"/>
              <a:t> </a:t>
            </a:r>
            <a:r>
              <a:rPr lang="de-DE" b="1" i="1" dirty="0" err="1"/>
              <a:t>opportunities</a:t>
            </a:r>
            <a:r>
              <a:rPr lang="de-DE" dirty="0"/>
              <a:t>.</a:t>
            </a:r>
          </a:p>
          <a:p>
            <a:r>
              <a:rPr lang="de-DE" dirty="0"/>
              <a:t>New </a:t>
            </a:r>
            <a:r>
              <a:rPr lang="de-DE" dirty="0" err="1"/>
              <a:t>opportunities</a:t>
            </a:r>
            <a:r>
              <a:rPr lang="de-DE" dirty="0"/>
              <a:t>: </a:t>
            </a:r>
            <a:r>
              <a:rPr lang="de-DE" dirty="0" err="1"/>
              <a:t>mid</a:t>
            </a:r>
            <a:r>
              <a:rPr lang="de-DE" dirty="0"/>
              <a:t>-term </a:t>
            </a:r>
            <a:r>
              <a:rPr lang="de-DE" dirty="0" err="1"/>
              <a:t>improvements</a:t>
            </a:r>
            <a:r>
              <a:rPr lang="de-DE" dirty="0"/>
              <a:t> &amp; </a:t>
            </a:r>
            <a:r>
              <a:rPr lang="de-DE" b="1" dirty="0" err="1"/>
              <a:t>long</a:t>
            </a:r>
            <a:r>
              <a:rPr lang="de-DE" b="1" dirty="0"/>
              <a:t>-term </a:t>
            </a:r>
            <a:r>
              <a:rPr lang="de-DE" b="1" dirty="0" err="1"/>
              <a:t>facility</a:t>
            </a:r>
            <a:r>
              <a:rPr lang="de-DE" b="1" dirty="0"/>
              <a:t> upgrade</a:t>
            </a:r>
            <a:r>
              <a:rPr lang="de-DE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496736-1F42-A1B1-8DCE-4CA6DA3DF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110" y="2946144"/>
            <a:ext cx="8348724" cy="365256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FAE8BAA-8401-C6D9-EA02-6B6703231F62}"/>
              </a:ext>
            </a:extLst>
          </p:cNvPr>
          <p:cNvSpPr/>
          <p:nvPr/>
        </p:nvSpPr>
        <p:spPr>
          <a:xfrm>
            <a:off x="8011709" y="6273303"/>
            <a:ext cx="3396343" cy="44590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r>
              <a:rPr lang="de-DE" sz="1400" dirty="0" err="1"/>
              <a:t>From</a:t>
            </a:r>
            <a:r>
              <a:rPr lang="de-DE" sz="1400" dirty="0"/>
              <a:t> May 2025; </a:t>
            </a:r>
            <a:r>
              <a:rPr lang="de-DE" sz="1400" dirty="0" err="1"/>
              <a:t>times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adapted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3527294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F7C2B-D7E5-CEAD-38AC-1BF76AF6D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FELs – </a:t>
            </a:r>
            <a:r>
              <a:rPr lang="de-DE" dirty="0" err="1"/>
              <a:t>Beamlines</a:t>
            </a:r>
            <a:r>
              <a:rPr lang="de-DE" dirty="0"/>
              <a:t> – Scientific </a:t>
            </a:r>
            <a:r>
              <a:rPr lang="de-DE" dirty="0" err="1"/>
              <a:t>instrumentaton</a:t>
            </a:r>
            <a:r>
              <a:rPr lang="de-DE" dirty="0"/>
              <a:t> – User </a:t>
            </a:r>
            <a:r>
              <a:rPr lang="de-DE" dirty="0" err="1"/>
              <a:t>services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E1330-1940-6071-96E5-D4029F8C3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development</a:t>
            </a:r>
            <a:r>
              <a:rPr lang="de-DE" dirty="0"/>
              <a:t> </a:t>
            </a:r>
            <a:r>
              <a:rPr lang="de-DE" dirty="0" err="1"/>
              <a:t>started</a:t>
            </a:r>
            <a:r>
              <a:rPr lang="de-DE" dirty="0"/>
              <a:t> and </a:t>
            </a:r>
            <a:r>
              <a:rPr lang="de-DE" dirty="0" err="1"/>
              <a:t>foreseen</a:t>
            </a:r>
            <a:endParaRPr lang="de-DE" dirty="0"/>
          </a:p>
          <a:p>
            <a:pPr lvl="1"/>
            <a:r>
              <a:rPr lang="de-DE" dirty="0"/>
              <a:t>SCUs</a:t>
            </a:r>
          </a:p>
          <a:p>
            <a:pPr lvl="1"/>
            <a:r>
              <a:rPr lang="de-DE" dirty="0"/>
              <a:t>Pump </a:t>
            </a:r>
            <a:r>
              <a:rPr lang="de-DE" dirty="0" err="1"/>
              <a:t>laser</a:t>
            </a:r>
            <a:r>
              <a:rPr lang="de-DE" dirty="0"/>
              <a:t> </a:t>
            </a:r>
            <a:r>
              <a:rPr lang="de-DE" dirty="0" err="1"/>
              <a:t>upgrades</a:t>
            </a:r>
            <a:endParaRPr lang="de-DE" dirty="0"/>
          </a:p>
          <a:p>
            <a:pPr lvl="1"/>
            <a:r>
              <a:rPr lang="de-DE" dirty="0" err="1"/>
              <a:t>Detector</a:t>
            </a:r>
            <a:r>
              <a:rPr lang="de-DE" dirty="0"/>
              <a:t> 2nd </a:t>
            </a:r>
            <a:r>
              <a:rPr lang="de-DE" dirty="0" err="1"/>
              <a:t>generation</a:t>
            </a:r>
            <a:r>
              <a:rPr lang="de-DE" dirty="0"/>
              <a:t> (XSTREAM Call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EoI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…</a:t>
            </a:r>
          </a:p>
          <a:p>
            <a:r>
              <a:rPr lang="de-DE" dirty="0"/>
              <a:t>More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narrows</a:t>
            </a:r>
            <a:r>
              <a:rPr lang="de-DE" dirty="0"/>
              <a:t> down</a:t>
            </a:r>
          </a:p>
          <a:p>
            <a:pPr lvl="1"/>
            <a:r>
              <a:rPr lang="de-DE" dirty="0"/>
              <a:t>DAQ </a:t>
            </a:r>
            <a:r>
              <a:rPr lang="de-DE" dirty="0" err="1"/>
              <a:t>realization</a:t>
            </a:r>
            <a:r>
              <a:rPr lang="de-DE" dirty="0"/>
              <a:t>,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on-chip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processing</a:t>
            </a:r>
            <a:r>
              <a:rPr lang="de-DE" dirty="0"/>
              <a:t>,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feedback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maintan</a:t>
            </a:r>
            <a:r>
              <a:rPr lang="de-DE" dirty="0"/>
              <a:t> </a:t>
            </a:r>
            <a:r>
              <a:rPr lang="de-DE" dirty="0" err="1"/>
              <a:t>stability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pulses</a:t>
            </a:r>
            <a:endParaRPr lang="de-DE" dirty="0"/>
          </a:p>
          <a:p>
            <a:pPr lvl="1"/>
            <a:r>
              <a:rPr lang="de-DE" dirty="0"/>
              <a:t>Analysis </a:t>
            </a:r>
            <a:r>
              <a:rPr lang="de-DE" dirty="0" err="1"/>
              <a:t>of</a:t>
            </a:r>
            <a:r>
              <a:rPr lang="de-DE" dirty="0"/>
              <a:t> thermo-</a:t>
            </a:r>
            <a:r>
              <a:rPr lang="de-DE" dirty="0" err="1"/>
              <a:t>mechanical</a:t>
            </a:r>
            <a:r>
              <a:rPr lang="de-DE" dirty="0"/>
              <a:t> </a:t>
            </a:r>
            <a:r>
              <a:rPr lang="de-DE" dirty="0" err="1"/>
              <a:t>issues</a:t>
            </a:r>
            <a:r>
              <a:rPr lang="de-DE" dirty="0"/>
              <a:t> due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pulse </a:t>
            </a:r>
            <a:r>
              <a:rPr lang="de-DE" dirty="0" err="1"/>
              <a:t>trains</a:t>
            </a:r>
            <a:endParaRPr lang="de-DE" dirty="0"/>
          </a:p>
          <a:p>
            <a:pPr lvl="1"/>
            <a:r>
              <a:rPr lang="de-DE" dirty="0"/>
              <a:t>… </a:t>
            </a:r>
          </a:p>
          <a:p>
            <a:r>
              <a:rPr lang="de-DE" dirty="0"/>
              <a:t>The upgrade </a:t>
            </a:r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coherent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sense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proposed</a:t>
            </a:r>
            <a:r>
              <a:rPr lang="de-DE" dirty="0"/>
              <a:t> </a:t>
            </a:r>
            <a:r>
              <a:rPr lang="de-DE" dirty="0" err="1"/>
              <a:t>parameters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suported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all </a:t>
            </a:r>
            <a:r>
              <a:rPr lang="de-DE" dirty="0" err="1"/>
              <a:t>systems</a:t>
            </a:r>
            <a:r>
              <a:rPr lang="de-DE" dirty="0"/>
              <a:t>. </a:t>
            </a:r>
          </a:p>
          <a:p>
            <a:r>
              <a:rPr lang="de-DE" dirty="0"/>
              <a:t>…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detail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0525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6577-9B18-F434-F40F-5B0A12C5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Upgrade path</a:t>
            </a:r>
            <a:br>
              <a:rPr lang="en-US" dirty="0"/>
            </a:b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CD609-51A2-01CA-5B11-6E1FB5D23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4815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2C266B-556F-4F71-91BE-326AECEDC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68" r="5026" b="28615"/>
          <a:stretch/>
        </p:blipFill>
        <p:spPr>
          <a:xfrm>
            <a:off x="4604018" y="895734"/>
            <a:ext cx="7507599" cy="25752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F5872-3D3F-4273-9C65-98D4E1F91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Time </a:t>
            </a:r>
            <a:r>
              <a:rPr lang="de-DE" dirty="0" err="1"/>
              <a:t>line</a:t>
            </a:r>
            <a:r>
              <a:rPr lang="de-DE" dirty="0"/>
              <a:t> &amp; CTDR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762AD-603F-4D2D-9F38-A1F13CABE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Timeline </a:t>
            </a:r>
            <a:r>
              <a:rPr lang="de-DE" dirty="0" err="1"/>
              <a:t>for</a:t>
            </a:r>
            <a:r>
              <a:rPr lang="de-DE" dirty="0"/>
              <a:t> CDTR </a:t>
            </a:r>
            <a:r>
              <a:rPr lang="de-DE" dirty="0" err="1"/>
              <a:t>preparation</a:t>
            </a:r>
            <a:endParaRPr lang="de-DE" dirty="0"/>
          </a:p>
          <a:p>
            <a:pPr lvl="1"/>
            <a:r>
              <a:rPr lang="de-DE" dirty="0" err="1"/>
              <a:t>summer</a:t>
            </a:r>
            <a:r>
              <a:rPr lang="de-DE" dirty="0"/>
              <a:t> 2028: DRAFT CTDR </a:t>
            </a:r>
            <a:r>
              <a:rPr lang="de-DE" dirty="0" err="1"/>
              <a:t>ready</a:t>
            </a:r>
            <a:endParaRPr lang="de-DE" dirty="0"/>
          </a:p>
          <a:p>
            <a:pPr lvl="1"/>
            <a:r>
              <a:rPr lang="de-DE" dirty="0"/>
              <a:t>fall 2028: </a:t>
            </a:r>
            <a:r>
              <a:rPr lang="de-DE" dirty="0" err="1"/>
              <a:t>to</a:t>
            </a:r>
            <a:r>
              <a:rPr lang="de-DE" dirty="0"/>
              <a:t> MAC/SAC</a:t>
            </a:r>
          </a:p>
          <a:p>
            <a:pPr lvl="1"/>
            <a:r>
              <a:rPr lang="de-DE" dirty="0"/>
              <a:t>Summer 2029: CTDR </a:t>
            </a:r>
            <a:r>
              <a:rPr lang="de-DE" dirty="0" err="1"/>
              <a:t>supplement</a:t>
            </a:r>
            <a:endParaRPr lang="de-DE" dirty="0"/>
          </a:p>
          <a:p>
            <a:pPr lvl="1"/>
            <a:r>
              <a:rPr lang="de-DE" dirty="0" err="1"/>
              <a:t>Oct</a:t>
            </a:r>
            <a:r>
              <a:rPr lang="de-DE" dirty="0"/>
              <a:t> 2029: CTDR </a:t>
            </a:r>
            <a:r>
              <a:rPr lang="de-DE" dirty="0" err="1"/>
              <a:t>to</a:t>
            </a:r>
            <a:r>
              <a:rPr lang="de-DE" dirty="0"/>
              <a:t> Council </a:t>
            </a:r>
          </a:p>
          <a:p>
            <a:pPr lvl="1"/>
            <a:r>
              <a:rPr lang="de-DE" dirty="0"/>
              <a:t>Nov 2030: Council </a:t>
            </a:r>
            <a:r>
              <a:rPr lang="de-DE" dirty="0" err="1"/>
              <a:t>decision</a:t>
            </a:r>
            <a:endParaRPr lang="de-DE" dirty="0"/>
          </a:p>
          <a:p>
            <a:pPr lvl="1"/>
            <a:endParaRPr lang="de-DE" dirty="0"/>
          </a:p>
          <a:p>
            <a:r>
              <a:rPr lang="de-DE" dirty="0"/>
              <a:t>CTDR </a:t>
            </a:r>
            <a:r>
              <a:rPr lang="de-DE" dirty="0" err="1"/>
              <a:t>describes</a:t>
            </a:r>
            <a:r>
              <a:rPr lang="de-DE" dirty="0"/>
              <a:t> </a:t>
            </a:r>
          </a:p>
          <a:p>
            <a:pPr lvl="1"/>
            <a:r>
              <a:rPr lang="de-DE" dirty="0" err="1"/>
              <a:t>the</a:t>
            </a:r>
            <a:r>
              <a:rPr lang="de-DE" dirty="0"/>
              <a:t> upgrade </a:t>
            </a:r>
            <a:r>
              <a:rPr lang="de-DE" dirty="0" err="1"/>
              <a:t>proposal</a:t>
            </a:r>
            <a:r>
              <a:rPr lang="de-DE" dirty="0"/>
              <a:t>, </a:t>
            </a:r>
            <a:r>
              <a:rPr lang="de-DE" dirty="0" err="1"/>
              <a:t>ideally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option</a:t>
            </a:r>
            <a:r>
              <a:rPr lang="de-DE" dirty="0"/>
              <a:t>, </a:t>
            </a:r>
          </a:p>
          <a:p>
            <a:pPr lvl="1"/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supporting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technical</a:t>
            </a:r>
            <a:r>
              <a:rPr lang="de-DE" dirty="0"/>
              <a:t> </a:t>
            </a:r>
            <a:r>
              <a:rPr lang="de-DE" dirty="0" err="1"/>
              <a:t>elements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the upgrade </a:t>
            </a:r>
            <a:r>
              <a:rPr lang="de-DE" dirty="0" err="1"/>
              <a:t>itself</a:t>
            </a:r>
            <a:r>
              <a:rPr lang="de-DE" dirty="0"/>
              <a:t>. </a:t>
            </a:r>
          </a:p>
          <a:p>
            <a:r>
              <a:rPr lang="de-DE" dirty="0"/>
              <a:t>CTDR </a:t>
            </a:r>
            <a:r>
              <a:rPr lang="de-DE" dirty="0" err="1"/>
              <a:t>supplement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estimate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costs</a:t>
            </a:r>
            <a:r>
              <a:rPr lang="de-DE" dirty="0"/>
              <a:t>, </a:t>
            </a:r>
            <a:r>
              <a:rPr lang="de-DE" dirty="0" err="1"/>
              <a:t>effort</a:t>
            </a:r>
            <a:r>
              <a:rPr lang="de-DE" dirty="0"/>
              <a:t> and </a:t>
            </a:r>
            <a:r>
              <a:rPr lang="de-DE" dirty="0" err="1"/>
              <a:t>timeline</a:t>
            </a:r>
            <a:r>
              <a:rPr lang="de-DE" dirty="0"/>
              <a:t> </a:t>
            </a:r>
            <a:r>
              <a:rPr lang="de-DE" dirty="0" err="1"/>
              <a:t>approx</a:t>
            </a:r>
            <a:r>
              <a:rPr lang="de-DE" dirty="0"/>
              <a:t>. 1 </a:t>
            </a:r>
            <a:r>
              <a:rPr lang="de-DE" dirty="0" err="1"/>
              <a:t>yr</a:t>
            </a:r>
            <a:r>
              <a:rPr lang="de-DE" dirty="0"/>
              <a:t> </a:t>
            </a:r>
            <a:r>
              <a:rPr lang="de-DE" dirty="0" err="1"/>
              <a:t>later</a:t>
            </a:r>
            <a:r>
              <a:rPr lang="de-DE" dirty="0"/>
              <a:t>. </a:t>
            </a:r>
          </a:p>
          <a:p>
            <a:r>
              <a:rPr lang="de-DE" dirty="0"/>
              <a:t>The CTDR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complemented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reports</a:t>
            </a:r>
            <a:r>
              <a:rPr lang="de-DE" dirty="0"/>
              <a:t> </a:t>
            </a:r>
            <a:r>
              <a:rPr lang="de-DE" dirty="0" err="1"/>
              <a:t>addressing</a:t>
            </a:r>
            <a:endParaRPr lang="de-DE" dirty="0"/>
          </a:p>
          <a:p>
            <a:pPr lvl="1"/>
            <a:r>
              <a:rPr lang="de-DE" dirty="0" err="1"/>
              <a:t>Societal</a:t>
            </a:r>
            <a:r>
              <a:rPr lang="de-DE" dirty="0"/>
              <a:t> </a:t>
            </a:r>
            <a:r>
              <a:rPr lang="de-DE" dirty="0" err="1"/>
              <a:t>relevance</a:t>
            </a:r>
            <a:endParaRPr lang="de-DE" dirty="0"/>
          </a:p>
          <a:p>
            <a:pPr lvl="1"/>
            <a:r>
              <a:rPr lang="de-DE" dirty="0"/>
              <a:t>Innovation potential</a:t>
            </a:r>
          </a:p>
          <a:p>
            <a:pPr lvl="1"/>
            <a:r>
              <a:rPr lang="de-DE" dirty="0"/>
              <a:t>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8DB847-BCCC-B65C-26B7-5050C42DDA63}"/>
              </a:ext>
            </a:extLst>
          </p:cNvPr>
          <p:cNvSpPr/>
          <p:nvPr/>
        </p:nvSpPr>
        <p:spPr>
          <a:xfrm>
            <a:off x="8743950" y="1281793"/>
            <a:ext cx="3306536" cy="1159328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rtlCol="0" anchor="ctr">
            <a:noAutofit/>
          </a:bodyPr>
          <a:lstStyle/>
          <a:p>
            <a:pPr algn="ctr">
              <a:lnSpc>
                <a:spcPct val="113000"/>
              </a:lnSpc>
            </a:pPr>
            <a:endParaRPr lang="de-DE" sz="1400" dirty="0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336DA5-354E-A980-E5C0-526002468F5A}"/>
              </a:ext>
            </a:extLst>
          </p:cNvPr>
          <p:cNvSpPr txBox="1"/>
          <p:nvPr/>
        </p:nvSpPr>
        <p:spPr>
          <a:xfrm>
            <a:off x="8657645" y="1039842"/>
            <a:ext cx="3899025" cy="30103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>
              <a:lnSpc>
                <a:spcPct val="112000"/>
              </a:lnSpc>
            </a:pPr>
            <a:r>
              <a:rPr lang="de-DE" sz="1000" dirty="0">
                <a:solidFill>
                  <a:srgbClr val="FF0000"/>
                </a:solidFill>
              </a:rPr>
              <a:t>Best possible </a:t>
            </a:r>
            <a:r>
              <a:rPr lang="de-DE" sz="1000" dirty="0" err="1">
                <a:solidFill>
                  <a:srgbClr val="FF0000"/>
                </a:solidFill>
              </a:rPr>
              <a:t>scenario</a:t>
            </a:r>
            <a:r>
              <a:rPr lang="de-DE" sz="1000" dirty="0">
                <a:solidFill>
                  <a:srgbClr val="FF0000"/>
                </a:solidFill>
              </a:rPr>
              <a:t>; </a:t>
            </a:r>
            <a:r>
              <a:rPr lang="de-DE" sz="1000" dirty="0" err="1">
                <a:solidFill>
                  <a:srgbClr val="FF0000"/>
                </a:solidFill>
              </a:rPr>
              <a:t>depends</a:t>
            </a:r>
            <a:r>
              <a:rPr lang="de-DE" sz="1000" dirty="0">
                <a:solidFill>
                  <a:srgbClr val="FF0000"/>
                </a:solidFill>
              </a:rPr>
              <a:t> on Shareholder </a:t>
            </a:r>
            <a:r>
              <a:rPr lang="de-DE" sz="1000" dirty="0" err="1">
                <a:solidFill>
                  <a:srgbClr val="FF0000"/>
                </a:solidFill>
              </a:rPr>
              <a:t>agreement</a:t>
            </a:r>
            <a:endParaRPr lang="de-DE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39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2570D-09F8-61ED-59C4-9FCD30BAE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there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F6A6C-AE34-C8A9-8316-C78EEDAEC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Science </a:t>
            </a:r>
            <a:r>
              <a:rPr lang="de-DE" dirty="0" err="1"/>
              <a:t>case</a:t>
            </a:r>
            <a:r>
              <a:rPr lang="de-DE" dirty="0"/>
              <a:t> and down-</a:t>
            </a:r>
            <a:r>
              <a:rPr lang="de-DE" dirty="0" err="1"/>
              <a:t>selection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options</a:t>
            </a:r>
            <a:endParaRPr lang="de-DE" dirty="0"/>
          </a:p>
          <a:p>
            <a:pPr lvl="1"/>
            <a:r>
              <a:rPr lang="de-DE" dirty="0" err="1"/>
              <a:t>Engage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User </a:t>
            </a:r>
            <a:r>
              <a:rPr lang="de-DE" dirty="0" err="1"/>
              <a:t>community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identify</a:t>
            </a:r>
            <a:r>
              <a:rPr lang="de-DE" dirty="0"/>
              <a:t> </a:t>
            </a:r>
            <a:r>
              <a:rPr lang="de-DE" dirty="0" err="1"/>
              <a:t>attractive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r>
              <a:rPr lang="de-DE" dirty="0"/>
              <a:t>, and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define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requirements</a:t>
            </a:r>
            <a:r>
              <a:rPr lang="de-DE" dirty="0"/>
              <a:t> and </a:t>
            </a:r>
            <a:r>
              <a:rPr lang="de-DE" dirty="0" err="1"/>
              <a:t>best</a:t>
            </a:r>
            <a:r>
              <a:rPr lang="de-DE" dirty="0"/>
              <a:t> possible </a:t>
            </a:r>
            <a:r>
              <a:rPr lang="de-DE" dirty="0" err="1"/>
              <a:t>implementation</a:t>
            </a:r>
            <a:r>
              <a:rPr lang="de-DE" dirty="0"/>
              <a:t>.</a:t>
            </a:r>
          </a:p>
          <a:p>
            <a:pPr lvl="2"/>
            <a:r>
              <a:rPr lang="de-DE" dirty="0"/>
              <a:t>Expert </a:t>
            </a:r>
            <a:r>
              <a:rPr lang="de-DE" dirty="0" err="1"/>
              <a:t>meetings</a:t>
            </a:r>
            <a:r>
              <a:rPr lang="de-DE" dirty="0"/>
              <a:t> (</a:t>
            </a:r>
            <a:r>
              <a:rPr lang="de-DE" dirty="0" err="1"/>
              <a:t>present</a:t>
            </a:r>
            <a:r>
              <a:rPr lang="de-DE" dirty="0"/>
              <a:t> Users, </a:t>
            </a:r>
            <a:r>
              <a:rPr lang="de-DE" dirty="0" err="1"/>
              <a:t>mostly</a:t>
            </a:r>
            <a:r>
              <a:rPr lang="de-DE" dirty="0"/>
              <a:t> </a:t>
            </a:r>
            <a:r>
              <a:rPr lang="de-DE" dirty="0" err="1"/>
              <a:t>technique</a:t>
            </a:r>
            <a:r>
              <a:rPr lang="de-DE" dirty="0"/>
              <a:t> </a:t>
            </a:r>
            <a:r>
              <a:rPr lang="de-DE" dirty="0" err="1"/>
              <a:t>oriented</a:t>
            </a:r>
            <a:r>
              <a:rPr lang="de-DE" dirty="0"/>
              <a:t>)</a:t>
            </a:r>
          </a:p>
          <a:p>
            <a:pPr lvl="2"/>
            <a:r>
              <a:rPr lang="de-DE" dirty="0"/>
              <a:t>Science </a:t>
            </a:r>
            <a:r>
              <a:rPr lang="de-DE" dirty="0" err="1"/>
              <a:t>workshops</a:t>
            </a:r>
            <a:r>
              <a:rPr lang="de-DE" dirty="0"/>
              <a:t> (</a:t>
            </a:r>
            <a:r>
              <a:rPr lang="de-DE" dirty="0" err="1"/>
              <a:t>largely</a:t>
            </a:r>
            <a:r>
              <a:rPr lang="de-DE" dirty="0"/>
              <a:t> </a:t>
            </a:r>
            <a:r>
              <a:rPr lang="de-DE" dirty="0" err="1"/>
              <a:t>oriented</a:t>
            </a:r>
            <a:r>
              <a:rPr lang="de-DE" dirty="0"/>
              <a:t> </a:t>
            </a:r>
            <a:r>
              <a:rPr lang="de-DE" dirty="0" err="1"/>
              <a:t>along</a:t>
            </a:r>
            <a:r>
              <a:rPr lang="de-DE" dirty="0"/>
              <a:t> </a:t>
            </a:r>
            <a:r>
              <a:rPr lang="de-DE" dirty="0" err="1"/>
              <a:t>big</a:t>
            </a:r>
            <a:r>
              <a:rPr lang="de-DE" dirty="0"/>
              <a:t> </a:t>
            </a:r>
            <a:r>
              <a:rPr lang="de-DE" dirty="0" err="1"/>
              <a:t>themes</a:t>
            </a:r>
            <a:r>
              <a:rPr lang="de-DE" dirty="0"/>
              <a:t>, but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sessions</a:t>
            </a:r>
            <a:r>
              <a:rPr lang="de-DE" dirty="0"/>
              <a:t>)</a:t>
            </a:r>
          </a:p>
          <a:p>
            <a:pPr lvl="2"/>
            <a:r>
              <a:rPr lang="de-DE" dirty="0"/>
              <a:t>Reports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workshops</a:t>
            </a:r>
            <a:endParaRPr lang="de-DE" dirty="0"/>
          </a:p>
          <a:p>
            <a:pPr lvl="2"/>
            <a:r>
              <a:rPr lang="de-DE" dirty="0"/>
              <a:t>Letter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intent</a:t>
            </a:r>
            <a:r>
              <a:rPr lang="de-DE" dirty="0"/>
              <a:t>/support </a:t>
            </a:r>
            <a:r>
              <a:rPr lang="de-DE" dirty="0" err="1"/>
              <a:t>to</a:t>
            </a:r>
            <a:r>
              <a:rPr lang="de-DE" dirty="0"/>
              <a:t> feature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r>
              <a:rPr lang="de-DE" dirty="0"/>
              <a:t> </a:t>
            </a:r>
          </a:p>
          <a:p>
            <a:r>
              <a:rPr lang="de-DE" dirty="0" err="1"/>
              <a:t>Develop</a:t>
            </a:r>
            <a:r>
              <a:rPr lang="de-DE" dirty="0"/>
              <a:t>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a </a:t>
            </a:r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certitude</a:t>
            </a:r>
            <a:endParaRPr lang="de-DE" dirty="0"/>
          </a:p>
          <a:p>
            <a:pPr lvl="1"/>
            <a:r>
              <a:rPr lang="de-DE" dirty="0" err="1"/>
              <a:t>Accelerator</a:t>
            </a:r>
            <a:endParaRPr lang="de-DE" dirty="0"/>
          </a:p>
          <a:p>
            <a:pPr lvl="1"/>
            <a:r>
              <a:rPr lang="de-DE" dirty="0"/>
              <a:t>FELs</a:t>
            </a:r>
          </a:p>
          <a:p>
            <a:pPr lvl="1"/>
            <a:r>
              <a:rPr lang="de-DE" dirty="0"/>
              <a:t>Instrumentation: </a:t>
            </a:r>
            <a:r>
              <a:rPr lang="de-DE" dirty="0" err="1"/>
              <a:t>detectors</a:t>
            </a:r>
            <a:r>
              <a:rPr lang="de-DE" dirty="0"/>
              <a:t>, pump </a:t>
            </a:r>
            <a:r>
              <a:rPr lang="de-DE" dirty="0" err="1"/>
              <a:t>lasers</a:t>
            </a:r>
            <a:endParaRPr lang="de-DE" dirty="0"/>
          </a:p>
          <a:p>
            <a:pPr lvl="1"/>
            <a:r>
              <a:rPr lang="de-DE" dirty="0"/>
              <a:t>Operation </a:t>
            </a:r>
            <a:r>
              <a:rPr lang="de-DE" dirty="0" err="1"/>
              <a:t>modes</a:t>
            </a:r>
            <a:r>
              <a:rPr lang="de-DE" dirty="0"/>
              <a:t> (?)</a:t>
            </a:r>
          </a:p>
          <a:p>
            <a:r>
              <a:rPr lang="de-DE" dirty="0"/>
              <a:t>Bring </a:t>
            </a:r>
            <a:r>
              <a:rPr lang="de-DE" dirty="0" err="1"/>
              <a:t>science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 and </a:t>
            </a:r>
            <a:r>
              <a:rPr lang="de-DE" dirty="0" err="1"/>
              <a:t>technical</a:t>
            </a:r>
            <a:r>
              <a:rPr lang="de-DE" dirty="0"/>
              <a:t> </a:t>
            </a:r>
            <a:r>
              <a:rPr lang="de-DE" dirty="0" err="1"/>
              <a:t>opportunities</a:t>
            </a:r>
            <a:r>
              <a:rPr lang="de-DE" dirty="0"/>
              <a:t> </a:t>
            </a:r>
            <a:r>
              <a:rPr lang="de-DE" dirty="0" err="1"/>
              <a:t>together</a:t>
            </a:r>
            <a:r>
              <a:rPr lang="de-DE" dirty="0"/>
              <a:t> and </a:t>
            </a:r>
            <a:r>
              <a:rPr lang="de-DE" dirty="0" err="1"/>
              <a:t>build</a:t>
            </a:r>
            <a:r>
              <a:rPr lang="de-DE" dirty="0"/>
              <a:t> a </a:t>
            </a:r>
            <a:r>
              <a:rPr lang="de-DE" dirty="0" err="1"/>
              <a:t>coherent</a:t>
            </a:r>
            <a:r>
              <a:rPr lang="de-DE" dirty="0"/>
              <a:t> upgrade </a:t>
            </a:r>
            <a:r>
              <a:rPr lang="de-DE" dirty="0" err="1"/>
              <a:t>proposal</a:t>
            </a:r>
            <a:endParaRPr lang="de-DE" dirty="0"/>
          </a:p>
          <a:p>
            <a:pPr lvl="1"/>
            <a:r>
              <a:rPr lang="de-DE" dirty="0"/>
              <a:t>This </a:t>
            </a:r>
            <a:r>
              <a:rPr lang="de-DE" dirty="0" err="1"/>
              <a:t>includes</a:t>
            </a:r>
            <a:r>
              <a:rPr lang="de-DE" dirty="0"/>
              <a:t> a down-</a:t>
            </a:r>
            <a:r>
              <a:rPr lang="de-DE" dirty="0" err="1"/>
              <a:t>selection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technical</a:t>
            </a:r>
            <a:r>
              <a:rPr lang="de-DE" dirty="0"/>
              <a:t> </a:t>
            </a:r>
            <a:r>
              <a:rPr lang="de-DE" dirty="0" err="1"/>
              <a:t>options</a:t>
            </a:r>
            <a:endParaRPr lang="de-DE" dirty="0"/>
          </a:p>
          <a:p>
            <a:r>
              <a:rPr lang="de-DE" dirty="0" err="1"/>
              <a:t>Get</a:t>
            </a:r>
            <a:r>
              <a:rPr lang="de-DE" dirty="0"/>
              <a:t> support </a:t>
            </a:r>
            <a:r>
              <a:rPr lang="de-DE" dirty="0" err="1"/>
              <a:t>for</a:t>
            </a:r>
            <a:r>
              <a:rPr lang="de-DE" dirty="0"/>
              <a:t> upgrade </a:t>
            </a:r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User </a:t>
            </a:r>
            <a:r>
              <a:rPr lang="de-DE" dirty="0" err="1"/>
              <a:t>communities</a:t>
            </a:r>
            <a:r>
              <a:rPr lang="de-DE" dirty="0"/>
              <a:t> and Advisory </a:t>
            </a:r>
            <a:r>
              <a:rPr lang="de-DE" dirty="0" err="1"/>
              <a:t>committees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68342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6577-9B18-F434-F40F-5B0A12C5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br>
              <a:rPr lang="en-US" dirty="0"/>
            </a:b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CD609-51A2-01CA-5B11-6E1FB5D23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15641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6577-9B18-F434-F40F-5B0A12C5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</a:t>
            </a:r>
            <a:br>
              <a:rPr lang="en-US" dirty="0"/>
            </a:b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CD609-51A2-01CA-5B11-6E1FB5D23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48183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6577-9B18-F434-F40F-5B0A12C5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our applications (exercise)</a:t>
            </a:r>
            <a:br>
              <a:rPr lang="en-US" dirty="0"/>
            </a:b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CD609-51A2-01CA-5B11-6E1FB5D23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29697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E6ADD-CA00-8C03-9AB7-5D55DD635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Brainstorming exercise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44C1B-B742-8E61-3C0B-6285CE063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7885111" cy="4490911"/>
          </a:xfrm>
        </p:spPr>
        <p:txBody>
          <a:bodyPr/>
          <a:lstStyle/>
          <a:p>
            <a:r>
              <a:rPr lang="en-GB" b="1" dirty="0"/>
              <a:t>Objective: </a:t>
            </a:r>
            <a:r>
              <a:rPr lang="en-GB" dirty="0"/>
              <a:t>map scientific applications onto parameter space </a:t>
            </a:r>
          </a:p>
          <a:p>
            <a:pPr lvl="1"/>
            <a:r>
              <a:rPr lang="en-GB" dirty="0"/>
              <a:t>Let’s start with what we are doing today (define a starting point)</a:t>
            </a:r>
          </a:p>
          <a:p>
            <a:pPr lvl="1"/>
            <a:r>
              <a:rPr lang="en-GB" dirty="0"/>
              <a:t>Then (if time permits) add new applications (or ideas for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We prepared flipcharts for different parameter spaces:</a:t>
            </a:r>
          </a:p>
          <a:p>
            <a:pPr lvl="2"/>
            <a:r>
              <a:rPr lang="en-GB" dirty="0"/>
              <a:t>Repetition rate vs photon energy</a:t>
            </a:r>
          </a:p>
          <a:p>
            <a:pPr lvl="2"/>
            <a:r>
              <a:rPr lang="en-GB" dirty="0"/>
              <a:t>Average rate vs photon energy</a:t>
            </a:r>
          </a:p>
          <a:p>
            <a:pPr lvl="2"/>
            <a:r>
              <a:rPr lang="en-GB" dirty="0"/>
              <a:t>Pulse energy vs photon energy</a:t>
            </a:r>
          </a:p>
          <a:p>
            <a:pPr lvl="2"/>
            <a:r>
              <a:rPr lang="en-GB" dirty="0"/>
              <a:t>Pulse duration/</a:t>
            </a:r>
            <a:r>
              <a:rPr lang="en-GB"/>
              <a:t>time resolution</a:t>
            </a:r>
          </a:p>
          <a:p>
            <a:pPr lvl="2"/>
            <a:endParaRPr lang="en-GB" dirty="0"/>
          </a:p>
          <a:p>
            <a:r>
              <a:rPr lang="en-GB" dirty="0"/>
              <a:t>Suggestion to work in group at these 4 panels -&gt; move to next panel after 10 min for current situation. Then add 10 min for new applications.</a:t>
            </a:r>
          </a:p>
          <a:p>
            <a:r>
              <a:rPr lang="en-GB" dirty="0"/>
              <a:t>Finally a (brief) plenary discussion on findings </a:t>
            </a:r>
          </a:p>
        </p:txBody>
      </p:sp>
      <p:pic>
        <p:nvPicPr>
          <p:cNvPr id="7" name="Graphic 6" descr="Stopwatch with solid fill">
            <a:extLst>
              <a:ext uri="{FF2B5EF4-FFF2-40B4-BE49-F238E27FC236}">
                <a16:creationId xmlns:a16="http://schemas.microsoft.com/office/drawing/2014/main" id="{66E332C5-C8BB-669F-EE24-B426B8A02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29070" y="3488269"/>
            <a:ext cx="664523" cy="6645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3867C3-9927-AE5B-339F-CD1A1577B45D}"/>
              </a:ext>
            </a:extLst>
          </p:cNvPr>
          <p:cNvSpPr txBox="1"/>
          <p:nvPr/>
        </p:nvSpPr>
        <p:spPr>
          <a:xfrm>
            <a:off x="9420059" y="2573869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>
              <a:lnSpc>
                <a:spcPct val="112000"/>
              </a:lnSpc>
            </a:pPr>
            <a:r>
              <a:rPr lang="en-GB" sz="2800" dirty="0"/>
              <a:t>40 min</a:t>
            </a:r>
          </a:p>
        </p:txBody>
      </p:sp>
      <p:pic>
        <p:nvPicPr>
          <p:cNvPr id="9" name="Graphic 8" descr="Stopwatch with solid fill">
            <a:extLst>
              <a:ext uri="{FF2B5EF4-FFF2-40B4-BE49-F238E27FC236}">
                <a16:creationId xmlns:a16="http://schemas.microsoft.com/office/drawing/2014/main" id="{9FAF4644-DFA6-4EA1-FEB2-1E565D584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9915" y="2490435"/>
            <a:ext cx="664523" cy="6645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5309D7-28B6-BFCA-CA44-12CEEEF17339}"/>
              </a:ext>
            </a:extLst>
          </p:cNvPr>
          <p:cNvSpPr txBox="1"/>
          <p:nvPr/>
        </p:nvSpPr>
        <p:spPr>
          <a:xfrm>
            <a:off x="9420059" y="3592318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>
              <a:lnSpc>
                <a:spcPct val="112000"/>
              </a:lnSpc>
            </a:pPr>
            <a:r>
              <a:rPr lang="en-GB" sz="280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29435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6577-9B18-F434-F40F-5B0A12C5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of upgrade options </a:t>
            </a:r>
            <a:br>
              <a:rPr lang="en-US" dirty="0"/>
            </a:b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CD609-51A2-01CA-5B11-6E1FB5D23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5842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314E3-E5E8-BBA7-70DC-1EB70E749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meant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3F255-D91C-2091-0B6F-585600612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5592184" cy="4490911"/>
          </a:xfrm>
        </p:spPr>
        <p:txBody>
          <a:bodyPr/>
          <a:lstStyle/>
          <a:p>
            <a:r>
              <a:rPr lang="de-DE" dirty="0"/>
              <a:t>Any upgrade </a:t>
            </a:r>
            <a:r>
              <a:rPr lang="de-DE" dirty="0" err="1"/>
              <a:t>proposal</a:t>
            </a:r>
            <a:r>
              <a:rPr lang="de-DE" dirty="0"/>
              <a:t> </a:t>
            </a:r>
          </a:p>
          <a:p>
            <a:pPr lvl="1"/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consistent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and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operation</a:t>
            </a:r>
            <a:r>
              <a:rPr lang="de-DE" dirty="0"/>
              <a:t>,</a:t>
            </a:r>
          </a:p>
          <a:p>
            <a:pPr lvl="1"/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consider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installations</a:t>
            </a:r>
            <a:r>
              <a:rPr lang="de-DE" dirty="0"/>
              <a:t>, </a:t>
            </a:r>
          </a:p>
          <a:p>
            <a:pPr lvl="1"/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attractive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(</a:t>
            </a:r>
            <a:r>
              <a:rPr lang="de-DE" dirty="0" err="1"/>
              <a:t>present</a:t>
            </a:r>
            <a:r>
              <a:rPr lang="de-DE" dirty="0"/>
              <a:t> and </a:t>
            </a:r>
            <a:r>
              <a:rPr lang="de-DE" dirty="0" err="1"/>
              <a:t>future</a:t>
            </a:r>
            <a:r>
              <a:rPr lang="de-DE" dirty="0"/>
              <a:t>) User </a:t>
            </a:r>
            <a:r>
              <a:rPr lang="de-DE" dirty="0" err="1"/>
              <a:t>communities</a:t>
            </a:r>
            <a:r>
              <a:rPr lang="de-DE" dirty="0"/>
              <a:t>,</a:t>
            </a:r>
          </a:p>
          <a:p>
            <a:pPr lvl="1"/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attractive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funding</a:t>
            </a:r>
            <a:r>
              <a:rPr lang="de-DE" dirty="0"/>
              <a:t> </a:t>
            </a:r>
            <a:r>
              <a:rPr lang="de-DE" dirty="0" err="1"/>
              <a:t>agencies</a:t>
            </a:r>
            <a:r>
              <a:rPr lang="de-DE" dirty="0"/>
              <a:t> (</a:t>
            </a:r>
            <a:r>
              <a:rPr lang="de-DE" dirty="0" err="1"/>
              <a:t>respond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science-political</a:t>
            </a:r>
            <a:r>
              <a:rPr lang="de-DE" dirty="0"/>
              <a:t> </a:t>
            </a:r>
            <a:r>
              <a:rPr lang="de-DE" dirty="0" err="1"/>
              <a:t>guidelines</a:t>
            </a:r>
            <a:r>
              <a:rPr lang="de-DE" dirty="0"/>
              <a:t>),</a:t>
            </a:r>
          </a:p>
          <a:p>
            <a:pPr lvl="1"/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attractive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ourselves</a:t>
            </a:r>
            <a:r>
              <a:rPr lang="de-DE" dirty="0"/>
              <a:t>,</a:t>
            </a:r>
          </a:p>
          <a:p>
            <a:pPr lvl="1"/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technically</a:t>
            </a:r>
            <a:r>
              <a:rPr lang="de-DE" dirty="0"/>
              <a:t> </a:t>
            </a:r>
            <a:r>
              <a:rPr lang="de-DE" dirty="0" err="1"/>
              <a:t>feasible</a:t>
            </a:r>
            <a:r>
              <a:rPr lang="de-DE" dirty="0"/>
              <a:t>,</a:t>
            </a:r>
          </a:p>
          <a:p>
            <a:pPr lvl="1"/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publicly</a:t>
            </a:r>
            <a:r>
              <a:rPr lang="de-DE" dirty="0"/>
              <a:t> </a:t>
            </a:r>
            <a:r>
              <a:rPr lang="de-DE" dirty="0" err="1"/>
              <a:t>acceptable</a:t>
            </a:r>
            <a:r>
              <a:rPr lang="de-DE" dirty="0"/>
              <a:t> (</a:t>
            </a:r>
            <a:r>
              <a:rPr lang="de-DE" dirty="0" err="1"/>
              <a:t>sustainability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/minimal </a:t>
            </a:r>
            <a:r>
              <a:rPr lang="de-DE" dirty="0" err="1"/>
              <a:t>direct</a:t>
            </a:r>
            <a:r>
              <a:rPr lang="de-DE" dirty="0"/>
              <a:t> </a:t>
            </a:r>
            <a:r>
              <a:rPr lang="de-DE" dirty="0" err="1"/>
              <a:t>impact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public</a:t>
            </a:r>
            <a:r>
              <a:rPr lang="de-DE" dirty="0"/>
              <a:t>),</a:t>
            </a:r>
          </a:p>
          <a:p>
            <a:pPr marL="357187" lvl="1" indent="0">
              <a:buNone/>
            </a:pPr>
            <a:r>
              <a:rPr lang="de-DE" b="0" dirty="0"/>
              <a:t>and last not least</a:t>
            </a:r>
          </a:p>
          <a:p>
            <a:pPr lvl="1"/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financed</a:t>
            </a:r>
            <a:r>
              <a:rPr lang="de-DE" dirty="0"/>
              <a:t>.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682B2B-D24C-67EA-9E5E-77254FBD76C0}"/>
              </a:ext>
            </a:extLst>
          </p:cNvPr>
          <p:cNvSpPr txBox="1">
            <a:spLocks/>
          </p:cNvSpPr>
          <p:nvPr/>
        </p:nvSpPr>
        <p:spPr>
          <a:xfrm>
            <a:off x="6216073" y="1684421"/>
            <a:ext cx="5592184" cy="44909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57188" indent="-357188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bg2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357188" algn="l" defTabSz="914400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accent2"/>
              </a:buClr>
              <a:buFontTx/>
              <a:buBlip>
                <a:blip r:embed="rId3"/>
              </a:buBlip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2663" indent="-268288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►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2538" indent="-263525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Symbol" panose="05050102010706020507" pitchFamily="18" charset="2"/>
              <a:buChar char="Þ"/>
              <a:defRPr sz="1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4pPr>
            <a:lvl5pPr marL="1166813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address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Technical </a:t>
            </a:r>
            <a:r>
              <a:rPr lang="de-DE" dirty="0" err="1"/>
              <a:t>realization</a:t>
            </a:r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dirty="0"/>
              <a:t>Technical </a:t>
            </a:r>
            <a:r>
              <a:rPr lang="de-DE" dirty="0" err="1"/>
              <a:t>realization</a:t>
            </a:r>
            <a:endParaRPr lang="de-DE" dirty="0"/>
          </a:p>
          <a:p>
            <a:pPr lvl="1"/>
            <a:r>
              <a:rPr lang="de-DE" dirty="0"/>
              <a:t>Science </a:t>
            </a:r>
            <a:r>
              <a:rPr lang="de-DE" dirty="0" err="1"/>
              <a:t>workshops</a:t>
            </a:r>
            <a:r>
              <a:rPr lang="de-DE" dirty="0"/>
              <a:t>, UC support </a:t>
            </a:r>
            <a:r>
              <a:rPr lang="de-DE" dirty="0" err="1"/>
              <a:t>statements</a:t>
            </a:r>
            <a:r>
              <a:rPr lang="de-DE" dirty="0"/>
              <a:t>, </a:t>
            </a:r>
            <a:r>
              <a:rPr lang="de-DE" dirty="0" err="1"/>
              <a:t>workshop</a:t>
            </a:r>
            <a:r>
              <a:rPr lang="de-DE" dirty="0"/>
              <a:t> </a:t>
            </a:r>
            <a:r>
              <a:rPr lang="de-DE" dirty="0" err="1"/>
              <a:t>reports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Science </a:t>
            </a:r>
            <a:r>
              <a:rPr lang="de-DE" dirty="0" err="1">
                <a:sym typeface="Wingdings" panose="05000000000000000000" pitchFamily="2" charset="2"/>
              </a:rPr>
              <a:t>case</a:t>
            </a:r>
            <a:endParaRPr lang="de-DE" dirty="0"/>
          </a:p>
          <a:p>
            <a:pPr lvl="1"/>
            <a:r>
              <a:rPr lang="de-DE" dirty="0" err="1"/>
              <a:t>Societal</a:t>
            </a:r>
            <a:r>
              <a:rPr lang="de-DE" dirty="0"/>
              <a:t> </a:t>
            </a:r>
            <a:r>
              <a:rPr lang="de-DE" dirty="0" err="1"/>
              <a:t>challenges</a:t>
            </a:r>
            <a:r>
              <a:rPr lang="de-DE" dirty="0"/>
              <a:t>, </a:t>
            </a:r>
            <a:r>
              <a:rPr lang="de-DE" dirty="0" err="1"/>
              <a:t>innovation</a:t>
            </a:r>
            <a:r>
              <a:rPr lang="de-DE" dirty="0"/>
              <a:t> potential, </a:t>
            </a:r>
            <a:r>
              <a:rPr lang="de-DE" dirty="0" err="1"/>
              <a:t>socio-economic</a:t>
            </a:r>
            <a:r>
              <a:rPr lang="de-DE" dirty="0"/>
              <a:t> </a:t>
            </a:r>
            <a:r>
              <a:rPr lang="de-DE" dirty="0" err="1"/>
              <a:t>impact</a:t>
            </a:r>
            <a:r>
              <a:rPr lang="de-DE" dirty="0"/>
              <a:t>, …</a:t>
            </a:r>
          </a:p>
          <a:p>
            <a:pPr lvl="1"/>
            <a:r>
              <a:rPr lang="de-DE" dirty="0" err="1"/>
              <a:t>Involving</a:t>
            </a:r>
            <a:r>
              <a:rPr lang="de-DE" dirty="0"/>
              <a:t> internal </a:t>
            </a:r>
            <a:r>
              <a:rPr lang="de-DE" dirty="0" err="1"/>
              <a:t>experts</a:t>
            </a:r>
            <a:endParaRPr lang="de-DE" dirty="0"/>
          </a:p>
          <a:p>
            <a:pPr lvl="1"/>
            <a:r>
              <a:rPr lang="de-DE" dirty="0"/>
              <a:t>Technical </a:t>
            </a:r>
            <a:r>
              <a:rPr lang="de-DE" dirty="0" err="1"/>
              <a:t>realization</a:t>
            </a:r>
            <a:endParaRPr lang="de-DE" dirty="0"/>
          </a:p>
          <a:p>
            <a:pPr lvl="1"/>
            <a:r>
              <a:rPr lang="de-DE" dirty="0" err="1"/>
              <a:t>Ideally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boundaries</a:t>
            </a:r>
            <a:r>
              <a:rPr lang="de-DE" dirty="0"/>
              <a:t> (PFV),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measures</a:t>
            </a:r>
            <a:r>
              <a:rPr lang="de-DE" dirty="0"/>
              <a:t> </a:t>
            </a:r>
            <a:r>
              <a:rPr lang="de-DE" dirty="0" err="1"/>
              <a:t>t.b.d</a:t>
            </a:r>
            <a:r>
              <a:rPr lang="de-DE" dirty="0"/>
              <a:t>.</a:t>
            </a:r>
            <a:endParaRPr lang="de-DE" b="0" dirty="0"/>
          </a:p>
          <a:p>
            <a:pPr marL="357187" lvl="1" indent="0">
              <a:buNone/>
            </a:pPr>
            <a:endParaRPr lang="de-DE" dirty="0"/>
          </a:p>
          <a:p>
            <a:pPr lvl="1"/>
            <a:r>
              <a:rPr lang="de-DE" dirty="0"/>
              <a:t>Shareholder </a:t>
            </a:r>
            <a:r>
              <a:rPr lang="de-DE" dirty="0" err="1"/>
              <a:t>engagement</a:t>
            </a:r>
            <a:r>
              <a:rPr lang="de-DE" dirty="0"/>
              <a:t>, </a:t>
            </a:r>
            <a:r>
              <a:rPr lang="de-DE" dirty="0" err="1"/>
              <a:t>potentially</a:t>
            </a:r>
            <a:r>
              <a:rPr lang="de-DE" dirty="0"/>
              <a:t> </a:t>
            </a:r>
            <a:r>
              <a:rPr lang="de-DE" dirty="0" err="1"/>
              <a:t>engaging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shareholders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377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6577-9B18-F434-F40F-5B0A12C51471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z="5400" dirty="0"/>
              <a:t>Target and motivation</a:t>
            </a:r>
            <a:br>
              <a:rPr lang="en-US" dirty="0"/>
            </a:b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CD609-51A2-01CA-5B11-6E1FB5D23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2780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333CD-A726-EBA7-AA2D-7B2EDC82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Motivation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upgrading</a:t>
            </a:r>
            <a:r>
              <a:rPr lang="de-DE" dirty="0"/>
              <a:t> European XFEL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3DF2F-D506-CDD0-11E0-A89B30C9D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>
                <a:solidFill>
                  <a:srgbClr val="0070C0"/>
                </a:solidFill>
              </a:rPr>
              <a:t>new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opportunities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for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science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applications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request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User </a:t>
            </a:r>
            <a:r>
              <a:rPr lang="de-DE" dirty="0" err="1"/>
              <a:t>communities</a:t>
            </a:r>
            <a:endParaRPr lang="de-DE" dirty="0"/>
          </a:p>
          <a:p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>
                <a:solidFill>
                  <a:srgbClr val="0070C0"/>
                </a:solidFill>
              </a:rPr>
              <a:t>better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conditions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for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science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applications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experience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operation</a:t>
            </a:r>
            <a:endParaRPr lang="de-DE" dirty="0"/>
          </a:p>
          <a:p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>
                <a:solidFill>
                  <a:srgbClr val="0070C0"/>
                </a:solidFill>
              </a:rPr>
              <a:t>more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instruments</a:t>
            </a:r>
            <a:r>
              <a:rPr lang="de-DE" dirty="0">
                <a:solidFill>
                  <a:srgbClr val="0070C0"/>
                </a:solidFill>
              </a:rPr>
              <a:t>/</a:t>
            </a:r>
            <a:r>
              <a:rPr lang="de-DE" dirty="0" err="1">
                <a:solidFill>
                  <a:srgbClr val="0070C0"/>
                </a:solidFill>
              </a:rPr>
              <a:t>beamtime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respond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proposal</a:t>
            </a:r>
            <a:r>
              <a:rPr lang="de-DE" dirty="0"/>
              <a:t> </a:t>
            </a:r>
            <a:r>
              <a:rPr lang="de-DE" dirty="0" err="1"/>
              <a:t>demand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User </a:t>
            </a:r>
            <a:r>
              <a:rPr lang="de-DE" dirty="0" err="1"/>
              <a:t>communities</a:t>
            </a:r>
            <a:endParaRPr lang="de-DE" dirty="0"/>
          </a:p>
          <a:p>
            <a:r>
              <a:rPr lang="de-DE" dirty="0" err="1">
                <a:solidFill>
                  <a:srgbClr val="0070C0"/>
                </a:solidFill>
              </a:rPr>
              <a:t>Stay</a:t>
            </a:r>
            <a:r>
              <a:rPr lang="de-DE" dirty="0">
                <a:solidFill>
                  <a:srgbClr val="0070C0"/>
                </a:solidFill>
              </a:rPr>
              <a:t> ‚</a:t>
            </a:r>
            <a:r>
              <a:rPr lang="de-DE" dirty="0" err="1">
                <a:solidFill>
                  <a:srgbClr val="0070C0"/>
                </a:solidFill>
              </a:rPr>
              <a:t>state</a:t>
            </a:r>
            <a:r>
              <a:rPr lang="de-DE" dirty="0">
                <a:solidFill>
                  <a:srgbClr val="0070C0"/>
                </a:solidFill>
              </a:rPr>
              <a:t>-</a:t>
            </a:r>
            <a:r>
              <a:rPr lang="de-DE" dirty="0" err="1">
                <a:solidFill>
                  <a:srgbClr val="0070C0"/>
                </a:solidFill>
              </a:rPr>
              <a:t>of</a:t>
            </a:r>
            <a:r>
              <a:rPr lang="de-DE" dirty="0">
                <a:solidFill>
                  <a:srgbClr val="0070C0"/>
                </a:solidFill>
              </a:rPr>
              <a:t>-</a:t>
            </a:r>
            <a:r>
              <a:rPr lang="de-DE" dirty="0" err="1">
                <a:solidFill>
                  <a:srgbClr val="0070C0"/>
                </a:solidFill>
              </a:rPr>
              <a:t>the</a:t>
            </a:r>
            <a:r>
              <a:rPr lang="de-DE" dirty="0">
                <a:solidFill>
                  <a:srgbClr val="0070C0"/>
                </a:solidFill>
              </a:rPr>
              <a:t>-art‘ and </a:t>
            </a:r>
            <a:r>
              <a:rPr lang="de-DE" dirty="0" err="1">
                <a:solidFill>
                  <a:srgbClr val="0070C0"/>
                </a:solidFill>
              </a:rPr>
              <a:t>competitive</a:t>
            </a:r>
            <a:r>
              <a:rPr lang="de-DE" dirty="0"/>
              <a:t> in international </a:t>
            </a:r>
            <a:r>
              <a:rPr lang="de-DE" dirty="0" err="1"/>
              <a:t>context</a:t>
            </a:r>
            <a:endParaRPr lang="de-DE" dirty="0"/>
          </a:p>
          <a:p>
            <a:r>
              <a:rPr lang="de-DE" dirty="0" err="1">
                <a:solidFill>
                  <a:srgbClr val="0070C0"/>
                </a:solidFill>
              </a:rPr>
              <a:t>Renew</a:t>
            </a:r>
            <a:r>
              <a:rPr lang="de-DE" dirty="0">
                <a:solidFill>
                  <a:srgbClr val="0070C0"/>
                </a:solidFill>
              </a:rPr>
              <a:t>/</a:t>
            </a:r>
            <a:r>
              <a:rPr lang="de-DE" dirty="0" err="1">
                <a:solidFill>
                  <a:srgbClr val="0070C0"/>
                </a:solidFill>
              </a:rPr>
              <a:t>refurbish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aged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components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increase</a:t>
            </a:r>
            <a:r>
              <a:rPr lang="de-DE" dirty="0"/>
              <a:t> </a:t>
            </a:r>
            <a:r>
              <a:rPr lang="de-DE" dirty="0" err="1"/>
              <a:t>facility</a:t>
            </a:r>
            <a:r>
              <a:rPr lang="de-DE" dirty="0"/>
              <a:t> </a:t>
            </a:r>
            <a:r>
              <a:rPr lang="de-DE" dirty="0" err="1"/>
              <a:t>lifetime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sz="2000" b="1" dirty="0"/>
              <a:t>Scientific </a:t>
            </a:r>
            <a:r>
              <a:rPr lang="de-DE" sz="2000" b="1" dirty="0" err="1"/>
              <a:t>usage</a:t>
            </a:r>
            <a:r>
              <a:rPr lang="de-DE" sz="2000" b="1" dirty="0"/>
              <a:t> &amp; </a:t>
            </a:r>
            <a:r>
              <a:rPr lang="de-DE" sz="2000" b="1" dirty="0" err="1"/>
              <a:t>user</a:t>
            </a:r>
            <a:r>
              <a:rPr lang="de-DE" sz="2000" b="1" dirty="0"/>
              <a:t> </a:t>
            </a:r>
            <a:r>
              <a:rPr lang="de-DE" sz="2000" b="1" dirty="0" err="1"/>
              <a:t>facility</a:t>
            </a:r>
            <a:r>
              <a:rPr lang="de-DE" sz="2000" b="1" dirty="0"/>
              <a:t> </a:t>
            </a:r>
            <a:r>
              <a:rPr lang="de-DE" sz="2000" b="1" dirty="0" err="1"/>
              <a:t>aspects</a:t>
            </a:r>
            <a:r>
              <a:rPr lang="de-DE" sz="2000" b="1" dirty="0"/>
              <a:t> </a:t>
            </a:r>
            <a:r>
              <a:rPr lang="de-DE" sz="2000" b="1" dirty="0" err="1"/>
              <a:t>are</a:t>
            </a:r>
            <a:r>
              <a:rPr lang="de-DE" sz="2000" b="1" dirty="0"/>
              <a:t> </a:t>
            </a:r>
            <a:r>
              <a:rPr lang="de-DE" sz="2000" b="1" dirty="0" err="1"/>
              <a:t>the</a:t>
            </a:r>
            <a:r>
              <a:rPr lang="de-DE" sz="2000" b="1" dirty="0"/>
              <a:t> </a:t>
            </a:r>
            <a:r>
              <a:rPr lang="de-DE" sz="2000" b="1" dirty="0" err="1"/>
              <a:t>critical</a:t>
            </a:r>
            <a:r>
              <a:rPr lang="de-DE" sz="2000" b="1" dirty="0"/>
              <a:t> </a:t>
            </a:r>
            <a:r>
              <a:rPr lang="de-DE" sz="2000" b="1" dirty="0" err="1"/>
              <a:t>drivers</a:t>
            </a:r>
            <a:endParaRPr lang="de-DE" sz="2000" b="1" dirty="0"/>
          </a:p>
          <a:p>
            <a:r>
              <a:rPr lang="de-DE" dirty="0" err="1"/>
              <a:t>Extending</a:t>
            </a:r>
            <a:r>
              <a:rPr lang="de-DE" dirty="0"/>
              <a:t> </a:t>
            </a:r>
            <a:r>
              <a:rPr lang="de-DE" dirty="0" err="1"/>
              <a:t>installation</a:t>
            </a:r>
            <a:r>
              <a:rPr lang="de-DE" dirty="0"/>
              <a:t> and/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performance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accelerator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FEL </a:t>
            </a:r>
            <a:r>
              <a:rPr lang="de-DE" dirty="0" err="1"/>
              <a:t>sources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beamlines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instruments</a:t>
            </a:r>
            <a:r>
              <a:rPr lang="de-DE" dirty="0"/>
              <a:t>, and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‚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services</a:t>
            </a:r>
            <a:r>
              <a:rPr lang="de-DE" dirty="0"/>
              <a:t>‘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motivated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usage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User </a:t>
            </a:r>
            <a:r>
              <a:rPr lang="de-DE" dirty="0" err="1"/>
              <a:t>community</a:t>
            </a:r>
            <a:r>
              <a:rPr lang="de-DE" dirty="0"/>
              <a:t>.</a:t>
            </a:r>
          </a:p>
          <a:p>
            <a:r>
              <a:rPr lang="de-DE" dirty="0"/>
              <a:t>Technical </a:t>
            </a:r>
            <a:r>
              <a:rPr lang="de-DE" dirty="0" err="1"/>
              <a:t>advances</a:t>
            </a:r>
            <a:r>
              <a:rPr lang="de-DE" dirty="0"/>
              <a:t> and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installations</a:t>
            </a:r>
            <a:r>
              <a:rPr lang="de-DE" dirty="0"/>
              <a:t>/</a:t>
            </a:r>
            <a:r>
              <a:rPr lang="de-DE" dirty="0" err="1"/>
              <a:t>methods</a:t>
            </a:r>
            <a:r>
              <a:rPr lang="de-DE" dirty="0"/>
              <a:t>/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and </a:t>
            </a:r>
            <a:r>
              <a:rPr lang="de-DE" dirty="0" err="1"/>
              <a:t>needed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achieve</a:t>
            </a:r>
            <a:r>
              <a:rPr lang="de-DE" dirty="0"/>
              <a:t>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performances</a:t>
            </a:r>
            <a:r>
              <a:rPr lang="de-DE" dirty="0"/>
              <a:t>, but </a:t>
            </a:r>
            <a:r>
              <a:rPr lang="de-DE" dirty="0" err="1"/>
              <a:t>should</a:t>
            </a:r>
            <a:r>
              <a:rPr lang="de-DE" dirty="0"/>
              <a:t> not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driver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upgrade.</a:t>
            </a:r>
          </a:p>
        </p:txBody>
      </p:sp>
    </p:spTree>
    <p:extLst>
      <p:ext uri="{BB962C8B-B14F-4D97-AF65-F5344CB8AC3E}">
        <p14:creationId xmlns:p14="http://schemas.microsoft.com/office/powerpoint/2010/main" val="6998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1ADCA-C695-4FBB-9F4A-2DB4A029C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Landscape </a:t>
            </a:r>
            <a:r>
              <a:rPr lang="de-DE" dirty="0" err="1"/>
              <a:t>analysis</a:t>
            </a:r>
            <a:r>
              <a:rPr lang="de-DE" dirty="0"/>
              <a:t> I - </a:t>
            </a:r>
            <a:r>
              <a:rPr lang="de-DE" dirty="0" err="1"/>
              <a:t>Facilities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4B25E-8F67-F39C-A22E-92FFEFEA9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84421"/>
            <a:ext cx="4142075" cy="4490911"/>
          </a:xfrm>
        </p:spPr>
        <p:txBody>
          <a:bodyPr/>
          <a:lstStyle/>
          <a:p>
            <a:r>
              <a:rPr lang="de-DE" dirty="0"/>
              <a:t>High </a:t>
            </a:r>
            <a:r>
              <a:rPr lang="de-DE" dirty="0" err="1"/>
              <a:t>repetition</a:t>
            </a:r>
            <a:r>
              <a:rPr lang="de-DE" dirty="0"/>
              <a:t> rate </a:t>
            </a:r>
            <a:r>
              <a:rPr lang="de-DE" dirty="0" err="1"/>
              <a:t>facilities</a:t>
            </a:r>
            <a:endParaRPr lang="de-DE" dirty="0"/>
          </a:p>
          <a:p>
            <a:pPr lvl="1"/>
            <a:r>
              <a:rPr lang="de-DE" dirty="0"/>
              <a:t>FLASH, LCLS, SHINE, S3FEL</a:t>
            </a:r>
          </a:p>
          <a:p>
            <a:pPr lvl="1"/>
            <a:endParaRPr lang="de-DE" dirty="0"/>
          </a:p>
          <a:p>
            <a:r>
              <a:rPr lang="de-DE" dirty="0"/>
              <a:t>Hard x-</a:t>
            </a:r>
            <a:r>
              <a:rPr lang="de-DE" dirty="0" err="1"/>
              <a:t>ray</a:t>
            </a:r>
            <a:r>
              <a:rPr lang="de-DE" dirty="0"/>
              <a:t> </a:t>
            </a:r>
            <a:r>
              <a:rPr lang="de-DE" dirty="0" err="1"/>
              <a:t>facilities</a:t>
            </a:r>
            <a:endParaRPr lang="de-DE" dirty="0"/>
          </a:p>
          <a:p>
            <a:pPr lvl="1"/>
            <a:r>
              <a:rPr lang="de-DE" dirty="0"/>
              <a:t>LCLS, SACLA, PAL-XFEL, </a:t>
            </a:r>
            <a:r>
              <a:rPr lang="de-DE" dirty="0" err="1"/>
              <a:t>SwissFEL</a:t>
            </a:r>
            <a:r>
              <a:rPr lang="de-DE" dirty="0"/>
              <a:t>, SHINE</a:t>
            </a:r>
          </a:p>
          <a:p>
            <a:pPr lvl="1"/>
            <a:endParaRPr lang="de-DE" dirty="0"/>
          </a:p>
          <a:p>
            <a:r>
              <a:rPr lang="de-DE" dirty="0"/>
              <a:t>Other </a:t>
            </a:r>
            <a:r>
              <a:rPr lang="de-DE" dirty="0" err="1"/>
              <a:t>specialties</a:t>
            </a:r>
            <a:r>
              <a:rPr lang="de-DE" dirty="0"/>
              <a:t> …</a:t>
            </a:r>
          </a:p>
          <a:p>
            <a:pPr lvl="1"/>
            <a:r>
              <a:rPr lang="de-DE" dirty="0" err="1"/>
              <a:t>Seeding</a:t>
            </a:r>
            <a:r>
              <a:rPr lang="de-DE" dirty="0"/>
              <a:t>/</a:t>
            </a:r>
            <a:r>
              <a:rPr lang="de-DE" dirty="0" err="1"/>
              <a:t>coherence</a:t>
            </a:r>
            <a:r>
              <a:rPr lang="de-DE" dirty="0"/>
              <a:t>: ELETTRA</a:t>
            </a:r>
          </a:p>
          <a:p>
            <a:pPr lvl="1"/>
            <a:r>
              <a:rPr lang="de-DE" dirty="0"/>
              <a:t>Laser-</a:t>
            </a:r>
            <a:r>
              <a:rPr lang="de-DE" dirty="0" err="1"/>
              <a:t>driven</a:t>
            </a:r>
            <a:r>
              <a:rPr lang="de-DE" dirty="0"/>
              <a:t>: </a:t>
            </a:r>
            <a:r>
              <a:rPr lang="de-DE" dirty="0" err="1"/>
              <a:t>EuPRAXIA</a:t>
            </a:r>
            <a:r>
              <a:rPr lang="de-DE" dirty="0"/>
              <a:t>, …</a:t>
            </a:r>
          </a:p>
          <a:p>
            <a:pPr lvl="1"/>
            <a:endParaRPr lang="de-DE" dirty="0"/>
          </a:p>
          <a:p>
            <a:r>
              <a:rPr lang="de-DE" dirty="0" err="1"/>
              <a:t>Proposed</a:t>
            </a:r>
            <a:endParaRPr lang="de-DE" dirty="0"/>
          </a:p>
          <a:p>
            <a:pPr lvl="1"/>
            <a:r>
              <a:rPr lang="de-DE" dirty="0"/>
              <a:t>UKXFEL</a:t>
            </a:r>
          </a:p>
          <a:p>
            <a:pPr lvl="1"/>
            <a:r>
              <a:rPr lang="de-DE" dirty="0"/>
              <a:t>…</a:t>
            </a:r>
          </a:p>
        </p:txBody>
      </p:sp>
      <p:pic>
        <p:nvPicPr>
          <p:cNvPr id="4" name="Grafik 2">
            <a:extLst>
              <a:ext uri="{FF2B5EF4-FFF2-40B4-BE49-F238E27FC236}">
                <a16:creationId xmlns:a16="http://schemas.microsoft.com/office/drawing/2014/main" id="{43EECA12-8EE2-F049-D4F8-D62B739F2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581" y="1985817"/>
            <a:ext cx="7668870" cy="35703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BC9FE9-9BDD-4640-CAEE-D1425D0D29D0}"/>
              </a:ext>
            </a:extLst>
          </p:cNvPr>
          <p:cNvSpPr txBox="1"/>
          <p:nvPr/>
        </p:nvSpPr>
        <p:spPr>
          <a:xfrm>
            <a:off x="7998059" y="5314104"/>
            <a:ext cx="2540001" cy="24205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>
              <a:lnSpc>
                <a:spcPct val="112000"/>
              </a:lnSpc>
            </a:pPr>
            <a:r>
              <a:rPr lang="de-DE" sz="1000" dirty="0" err="1"/>
              <a:t>Map</a:t>
            </a:r>
            <a:r>
              <a:rPr lang="de-DE" sz="1000" dirty="0"/>
              <a:t> </a:t>
            </a:r>
            <a:r>
              <a:rPr lang="de-DE" sz="1000" dirty="0" err="1"/>
              <a:t>to</a:t>
            </a:r>
            <a:r>
              <a:rPr lang="de-DE" sz="1000" dirty="0"/>
              <a:t> </a:t>
            </a:r>
            <a:r>
              <a:rPr lang="de-DE" sz="1000" dirty="0" err="1"/>
              <a:t>be</a:t>
            </a:r>
            <a:r>
              <a:rPr lang="de-DE" sz="1000" dirty="0"/>
              <a:t> </a:t>
            </a:r>
            <a:r>
              <a:rPr lang="de-DE" sz="1000" dirty="0" err="1"/>
              <a:t>updated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8123509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theme/theme1.xml><?xml version="1.0" encoding="utf-8"?>
<a:theme xmlns:a="http://schemas.openxmlformats.org/drawingml/2006/main" name="XFEL_PowerPoint_16x9_v3">
  <a:themeElements>
    <a:clrScheme name="Benutzerdefiniert 59">
      <a:dk1>
        <a:srgbClr val="000000"/>
      </a:dk1>
      <a:lt1>
        <a:sysClr val="window" lastClr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</a:spPr>
      <a:bodyPr rtlCol="0" anchor="ctr">
        <a:noAutofit/>
      </a:bodyPr>
      <a:lstStyle>
        <a:defPPr algn="ctr">
          <a:lnSpc>
            <a:spcPct val="113000"/>
          </a:lnSpc>
          <a:defRPr sz="1400" dirty="0" err="1" smtClean="0"/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marL="269875" indent="-269875">
          <a:lnSpc>
            <a:spcPct val="112000"/>
          </a:lnSpc>
          <a:buBlip>
            <a:blip xmlns:r="http://schemas.openxmlformats.org/officeDocument/2006/relationships" r:embed="rId1"/>
          </a:buBlip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XFEL_PowerPoint_16x9.potx" id="{5D9E4C7F-CF90-47AA-9B5A-D1B8A1F64B49}" vid="{107EC11D-EED3-47DC-89A2-C8C245B9F565}"/>
    </a:ext>
  </a:extLst>
</a:theme>
</file>

<file path=ppt/theme/theme2.xml><?xml version="1.0" encoding="utf-8"?>
<a:theme xmlns:a="http://schemas.openxmlformats.org/drawingml/2006/main" name="XFEL_PowerPoint_16x9_v3_RW">
  <a:themeElements>
    <a:clrScheme name="Benutzerdefiniert 59">
      <a:dk1>
        <a:srgbClr val="000000"/>
      </a:dk1>
      <a:lt1>
        <a:sysClr val="window" lastClr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</a:spPr>
      <a:bodyPr rtlCol="0" anchor="ctr">
        <a:noAutofit/>
      </a:bodyPr>
      <a:lstStyle>
        <a:defPPr algn="ctr">
          <a:lnSpc>
            <a:spcPct val="113000"/>
          </a:lnSpc>
          <a:defRPr sz="1400" dirty="0" err="1" smtClean="0"/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marL="269875" indent="-269875">
          <a:lnSpc>
            <a:spcPct val="112000"/>
          </a:lnSpc>
          <a:buBlip>
            <a:blip xmlns:r="http://schemas.openxmlformats.org/officeDocument/2006/relationships" r:embed="rId1"/>
          </a:buBlip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XFEL-DESY_template_new(1).pptx" id="{CF4EBC88-86BB-4181-906E-52480D209311}" vid="{CCBFB964-55EB-46D3-8DBA-8F41E6A144D2}"/>
    </a:ext>
  </a:extLst>
</a:theme>
</file>

<file path=ppt/theme/theme3.xml><?xml version="1.0" encoding="utf-8"?>
<a:theme xmlns:a="http://schemas.openxmlformats.org/drawingml/2006/main" name="Office">
  <a:themeElements>
    <a:clrScheme name="Benutzerdefiniert 59">
      <a:dk1>
        <a:srgbClr val="000000"/>
      </a:dk1>
      <a:lt1>
        <a:sysClr val="window" lastClr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Benutzerdefiniert 59">
      <a:dk1>
        <a:srgbClr val="000000"/>
      </a:dk1>
      <a:lt1>
        <a:sysClr val="window" lastClr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XFEL_PowerPoint_16x9_v3</Template>
  <TotalTime>0</TotalTime>
  <Words>4012</Words>
  <Application>Microsoft Office PowerPoint</Application>
  <PresentationFormat>Widescreen</PresentationFormat>
  <Paragraphs>542</Paragraphs>
  <Slides>47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Aptos</vt:lpstr>
      <vt:lpstr>Arial</vt:lpstr>
      <vt:lpstr>Calibri</vt:lpstr>
      <vt:lpstr>Sylfaen</vt:lpstr>
      <vt:lpstr>Symbol</vt:lpstr>
      <vt:lpstr>Wingdings</vt:lpstr>
      <vt:lpstr>XFEL_PowerPoint_16x9_v3</vt:lpstr>
      <vt:lpstr>XFEL_PowerPoint_16x9_v3_RW</vt:lpstr>
      <vt:lpstr>Preparation for European XFEL upgrade</vt:lpstr>
      <vt:lpstr>Scope of this meeting &amp; agenda</vt:lpstr>
      <vt:lpstr>Necessary ingredients for facility upgrade proposal</vt:lpstr>
      <vt:lpstr>Preparation of upgrade proposal is part of 2030+ Strategy</vt:lpstr>
      <vt:lpstr>Analysis of upgrade options  </vt:lpstr>
      <vt:lpstr>What is meant by this ?</vt:lpstr>
      <vt:lpstr>Target and motivation </vt:lpstr>
      <vt:lpstr>Motivation for upgrading European XFEL</vt:lpstr>
      <vt:lpstr>Landscape analysis I - Facilities</vt:lpstr>
      <vt:lpstr>The HXR FEL landscape in 10 years</vt:lpstr>
      <vt:lpstr>The HXR FEL landscape in 10 years</vt:lpstr>
      <vt:lpstr>Landscape analysis II – Science drivers</vt:lpstr>
      <vt:lpstr>Targets for an upgrade proposal</vt:lpstr>
      <vt:lpstr>Extending x-ray beam parameters</vt:lpstr>
      <vt:lpstr>Other extensions</vt:lpstr>
      <vt:lpstr>Boundary conditions </vt:lpstr>
      <vt:lpstr>Variety of boundary conditions</vt:lpstr>
      <vt:lpstr>Current and future assets of European XFEL</vt:lpstr>
      <vt:lpstr>Example of two boundary conditions</vt:lpstr>
      <vt:lpstr>Continuation of presently supported scientific applications</vt:lpstr>
      <vt:lpstr>Other boundaries</vt:lpstr>
      <vt:lpstr>Options </vt:lpstr>
      <vt:lpstr>Option A: Upgrade accelerator mode of operation</vt:lpstr>
      <vt:lpstr>Option B: Renew scientific instrument suite</vt:lpstr>
      <vt:lpstr>Option C: Build a 2nd fan for new FELs and scientific instruments</vt:lpstr>
      <vt:lpstr>Facility upgrade proposal</vt:lpstr>
      <vt:lpstr>2nd FEL fan</vt:lpstr>
      <vt:lpstr>Accelerator – cw or not-cw ?</vt:lpstr>
      <vt:lpstr>Higher Duty Cycle with new, modified cryo modules</vt:lpstr>
      <vt:lpstr>Electron bunch delivery</vt:lpstr>
      <vt:lpstr>High Duty Cycle (HDC) mode – the best of both worlds ?</vt:lpstr>
      <vt:lpstr>High Duty Cycle Upgrade</vt:lpstr>
      <vt:lpstr>The (current) HDC Parameters</vt:lpstr>
      <vt:lpstr>Advantages and disadvantages of HDC-mode </vt:lpstr>
      <vt:lpstr>DESY engaged in R&amp;D programme to develop HDC proposal</vt:lpstr>
      <vt:lpstr>Working Groups</vt:lpstr>
      <vt:lpstr>Follow-up of HDC-colloquium</vt:lpstr>
      <vt:lpstr>Extending the present burst-mode</vt:lpstr>
      <vt:lpstr>Extended RF Burst Principal Limitations (at 17.5 GeV beam energy)</vt:lpstr>
      <vt:lpstr>FELs – Beamlines – Scientific instrumentaton – User services</vt:lpstr>
      <vt:lpstr>Upgrade path </vt:lpstr>
      <vt:lpstr>Time line &amp; CTDR</vt:lpstr>
      <vt:lpstr>How to get there</vt:lpstr>
      <vt:lpstr>Discussion </vt:lpstr>
      <vt:lpstr>Break </vt:lpstr>
      <vt:lpstr>Mapping our applications (exercise) </vt:lpstr>
      <vt:lpstr>Brainstorming exercise </vt:lpstr>
    </vt:vector>
  </TitlesOfParts>
  <Company>DESY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in one line (or two lines)</dc:title>
  <dc:creator>Burger, Claudia</dc:creator>
  <cp:lastModifiedBy>Tschentscher, Thomas</cp:lastModifiedBy>
  <cp:revision>586</cp:revision>
  <cp:lastPrinted>2026-06-16T16:00:25Z</cp:lastPrinted>
  <dcterms:created xsi:type="dcterms:W3CDTF">2016-11-17T10:20:04Z</dcterms:created>
  <dcterms:modified xsi:type="dcterms:W3CDTF">2026-07-16T15:53:09Z</dcterms:modified>
</cp:coreProperties>
</file>